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76" r:id="rId1"/>
    <p:sldMasterId id="2147483968" r:id="rId2"/>
    <p:sldMasterId id="2147483978" r:id="rId3"/>
    <p:sldMasterId id="2147483990" r:id="rId4"/>
    <p:sldMasterId id="2147484001" r:id="rId5"/>
  </p:sldMasterIdLst>
  <p:notesMasterIdLst>
    <p:notesMasterId r:id="rId32"/>
  </p:notesMasterIdLst>
  <p:handoutMasterIdLst>
    <p:handoutMasterId r:id="rId33"/>
  </p:handoutMasterIdLst>
  <p:sldIdLst>
    <p:sldId id="346" r:id="rId6"/>
    <p:sldId id="929" r:id="rId7"/>
    <p:sldId id="858" r:id="rId8"/>
    <p:sldId id="439" r:id="rId9"/>
    <p:sldId id="625" r:id="rId10"/>
    <p:sldId id="651" r:id="rId11"/>
    <p:sldId id="938" r:id="rId12"/>
    <p:sldId id="977" r:id="rId13"/>
    <p:sldId id="923" r:id="rId14"/>
    <p:sldId id="942" r:id="rId15"/>
    <p:sldId id="934" r:id="rId16"/>
    <p:sldId id="976" r:id="rId17"/>
    <p:sldId id="930" r:id="rId18"/>
    <p:sldId id="969" r:id="rId19"/>
    <p:sldId id="974" r:id="rId20"/>
    <p:sldId id="931" r:id="rId21"/>
    <p:sldId id="948" r:id="rId22"/>
    <p:sldId id="961" r:id="rId23"/>
    <p:sldId id="966" r:id="rId24"/>
    <p:sldId id="949" r:id="rId25"/>
    <p:sldId id="945" r:id="rId26"/>
    <p:sldId id="947" r:id="rId27"/>
    <p:sldId id="958" r:id="rId28"/>
    <p:sldId id="937" r:id="rId29"/>
    <p:sldId id="975" r:id="rId30"/>
    <p:sldId id="486" r:id="rId31"/>
  </p:sldIdLst>
  <p:sldSz cx="9144000" cy="6858000" type="overhead"/>
  <p:notesSz cx="9866313" cy="6735763"/>
  <p:custDataLst>
    <p:tags r:id="rId3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19100" indent="381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839788" indent="746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258888" indent="1127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679575" indent="149225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3811">
          <p15:clr>
            <a:srgbClr val="A4A3A4"/>
          </p15:clr>
        </p15:guide>
        <p15:guide id="2" orient="horz" pos="1319">
          <p15:clr>
            <a:srgbClr val="A4A3A4"/>
          </p15:clr>
        </p15:guide>
        <p15:guide id="3" orient="horz" pos="273">
          <p15:clr>
            <a:srgbClr val="A4A3A4"/>
          </p15:clr>
        </p15:guide>
        <p15:guide id="4" orient="horz" pos="974">
          <p15:clr>
            <a:srgbClr val="A4A3A4"/>
          </p15:clr>
        </p15:guide>
        <p15:guide id="5" pos="326">
          <p15:clr>
            <a:srgbClr val="A4A3A4"/>
          </p15:clr>
        </p15:guide>
        <p15:guide id="6" pos="5478">
          <p15:clr>
            <a:srgbClr val="A4A3A4"/>
          </p15:clr>
        </p15:guide>
        <p15:guide id="7" pos="2531">
          <p15:clr>
            <a:srgbClr val="A4A3A4"/>
          </p15:clr>
        </p15:guide>
        <p15:guide id="8" pos="2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erl Axel" initials="AA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FDF"/>
    <a:srgbClr val="C1C1C1"/>
    <a:srgbClr val="C9C4AE"/>
    <a:srgbClr val="E6E6E6"/>
    <a:srgbClr val="575757"/>
    <a:srgbClr val="D6D6D6"/>
    <a:srgbClr val="FFFFFF"/>
    <a:srgbClr val="959595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3" autoAdjust="0"/>
    <p:restoredTop sz="94660"/>
  </p:normalViewPr>
  <p:slideViewPr>
    <p:cSldViewPr snapToGrid="0" showGuides="1">
      <p:cViewPr>
        <p:scale>
          <a:sx n="230" d="100"/>
          <a:sy n="230" d="100"/>
        </p:scale>
        <p:origin x="168" y="-4464"/>
      </p:cViewPr>
      <p:guideLst>
        <p:guide orient="horz" pos="3811"/>
        <p:guide orient="horz" pos="1319"/>
        <p:guide orient="horz" pos="273"/>
        <p:guide orient="horz" pos="974"/>
        <p:guide pos="326"/>
        <p:guide pos="5478"/>
        <p:guide pos="2531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96" y="-1104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09D67-0FFC-4248-9F32-5CC8397BDB3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7CC44E2-AE00-4E45-8973-337BFF461CDB}">
      <dgm:prSet phldrT="[Text]" custT="1"/>
      <dgm:spPr>
        <a:solidFill>
          <a:srgbClr val="173C68"/>
        </a:solidFill>
        <a:ln>
          <a:solidFill>
            <a:srgbClr val="DFEAE3"/>
          </a:solidFill>
        </a:ln>
      </dgm:spPr>
      <dgm:t>
        <a:bodyPr/>
        <a:lstStyle/>
        <a:p>
          <a:r>
            <a: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kein Risiko </a:t>
          </a:r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die Betroffenen</a:t>
          </a:r>
        </a:p>
      </dgm:t>
    </dgm:pt>
    <dgm:pt modelId="{7066B0F5-1DD5-423B-B4C5-61E498D5F7AC}" type="parTrans" cxnId="{D364EB5D-266C-4B2C-92F1-590012042C31}">
      <dgm:prSet/>
      <dgm:spPr/>
      <dgm:t>
        <a:bodyPr/>
        <a:lstStyle/>
        <a:p>
          <a:endParaRPr lang="de-DE"/>
        </a:p>
      </dgm:t>
    </dgm:pt>
    <dgm:pt modelId="{8B47BD99-CC41-457D-911F-E9E5CC0C6533}" type="sibTrans" cxnId="{D364EB5D-266C-4B2C-92F1-590012042C31}">
      <dgm:prSet/>
      <dgm:spPr/>
      <dgm:t>
        <a:bodyPr/>
        <a:lstStyle/>
        <a:p>
          <a:endParaRPr lang="de-DE"/>
        </a:p>
      </dgm:t>
    </dgm:pt>
    <dgm:pt modelId="{00FEAD86-5842-423E-831F-13DD6FD90F46}">
      <dgm:prSet phldrT="[Text]" custT="1"/>
      <dgm:spPr>
        <a:solidFill>
          <a:srgbClr val="173C68"/>
        </a:solidFill>
        <a:ln>
          <a:solidFill>
            <a:srgbClr val="DFEAE3"/>
          </a:solidFill>
        </a:ln>
      </dgm:spPr>
      <dgm:t>
        <a:bodyPr/>
        <a:lstStyle/>
        <a:p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Interne </a:t>
          </a:r>
          <a:r>
            <a:rPr lang="de-DE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Dokumentation</a:t>
          </a:r>
        </a:p>
      </dgm:t>
    </dgm:pt>
    <dgm:pt modelId="{93E65AC3-6F0C-421A-AC76-18E37193B617}" type="parTrans" cxnId="{28CA8CDF-76FC-4F3F-838A-25974A11B64D}">
      <dgm:prSet/>
      <dgm:spPr/>
      <dgm:t>
        <a:bodyPr/>
        <a:lstStyle/>
        <a:p>
          <a:endParaRPr lang="de-DE"/>
        </a:p>
      </dgm:t>
    </dgm:pt>
    <dgm:pt modelId="{BF7F904E-8D47-46FC-9D02-A4F813E0FA85}" type="sibTrans" cxnId="{28CA8CDF-76FC-4F3F-838A-25974A11B64D}">
      <dgm:prSet/>
      <dgm:spPr/>
      <dgm:t>
        <a:bodyPr/>
        <a:lstStyle/>
        <a:p>
          <a:endParaRPr lang="de-DE"/>
        </a:p>
      </dgm:t>
    </dgm:pt>
    <dgm:pt modelId="{543965D7-1CF9-4EC0-A306-C64A472CD970}" type="pres">
      <dgm:prSet presAssocID="{1CF09D67-0FFC-4248-9F32-5CC8397BDB3E}" presName="Name0" presStyleCnt="0">
        <dgm:presLayoutVars>
          <dgm:dir/>
          <dgm:animLvl val="lvl"/>
          <dgm:resizeHandles val="exact"/>
        </dgm:presLayoutVars>
      </dgm:prSet>
      <dgm:spPr/>
    </dgm:pt>
    <dgm:pt modelId="{2535C9AB-A3E0-48A1-B575-8BD4C40BD7C4}" type="pres">
      <dgm:prSet presAssocID="{77CC44E2-AE00-4E45-8973-337BFF461CD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6B9ED54-7E65-44D2-A586-10CF7F8CB97C}" type="pres">
      <dgm:prSet presAssocID="{8B47BD99-CC41-457D-911F-E9E5CC0C6533}" presName="parTxOnlySpace" presStyleCnt="0"/>
      <dgm:spPr/>
    </dgm:pt>
    <dgm:pt modelId="{6EAB5E64-DEFB-426F-8EAE-F35B09459FBA}" type="pres">
      <dgm:prSet presAssocID="{00FEAD86-5842-423E-831F-13DD6FD90F46}" presName="parTxOnly" presStyleLbl="node1" presStyleIdx="1" presStyleCnt="2" custScaleX="115810">
        <dgm:presLayoutVars>
          <dgm:chMax val="0"/>
          <dgm:chPref val="0"/>
          <dgm:bulletEnabled val="1"/>
        </dgm:presLayoutVars>
      </dgm:prSet>
      <dgm:spPr/>
    </dgm:pt>
  </dgm:ptLst>
  <dgm:cxnLst>
    <dgm:cxn modelId="{43C2F804-2326-4939-AEBE-79F8A27BE3DD}" type="presOf" srcId="{1CF09D67-0FFC-4248-9F32-5CC8397BDB3E}" destId="{543965D7-1CF9-4EC0-A306-C64A472CD970}" srcOrd="0" destOrd="0" presId="urn:microsoft.com/office/officeart/2005/8/layout/chevron1"/>
    <dgm:cxn modelId="{D364EB5D-266C-4B2C-92F1-590012042C31}" srcId="{1CF09D67-0FFC-4248-9F32-5CC8397BDB3E}" destId="{77CC44E2-AE00-4E45-8973-337BFF461CDB}" srcOrd="0" destOrd="0" parTransId="{7066B0F5-1DD5-423B-B4C5-61E498D5F7AC}" sibTransId="{8B47BD99-CC41-457D-911F-E9E5CC0C6533}"/>
    <dgm:cxn modelId="{5068A071-ACE0-4803-85FB-EDD6419F2BE5}" type="presOf" srcId="{77CC44E2-AE00-4E45-8973-337BFF461CDB}" destId="{2535C9AB-A3E0-48A1-B575-8BD4C40BD7C4}" srcOrd="0" destOrd="0" presId="urn:microsoft.com/office/officeart/2005/8/layout/chevron1"/>
    <dgm:cxn modelId="{EA08218A-85A0-4D98-9665-75DB078DEC55}" type="presOf" srcId="{00FEAD86-5842-423E-831F-13DD6FD90F46}" destId="{6EAB5E64-DEFB-426F-8EAE-F35B09459FBA}" srcOrd="0" destOrd="0" presId="urn:microsoft.com/office/officeart/2005/8/layout/chevron1"/>
    <dgm:cxn modelId="{28CA8CDF-76FC-4F3F-838A-25974A11B64D}" srcId="{1CF09D67-0FFC-4248-9F32-5CC8397BDB3E}" destId="{00FEAD86-5842-423E-831F-13DD6FD90F46}" srcOrd="1" destOrd="0" parTransId="{93E65AC3-6F0C-421A-AC76-18E37193B617}" sibTransId="{BF7F904E-8D47-46FC-9D02-A4F813E0FA85}"/>
    <dgm:cxn modelId="{3E87342C-4555-4CC5-ADA0-94D1FDDD7172}" type="presParOf" srcId="{543965D7-1CF9-4EC0-A306-C64A472CD970}" destId="{2535C9AB-A3E0-48A1-B575-8BD4C40BD7C4}" srcOrd="0" destOrd="0" presId="urn:microsoft.com/office/officeart/2005/8/layout/chevron1"/>
    <dgm:cxn modelId="{D05F42D0-FD70-4593-865A-56478F6C172A}" type="presParOf" srcId="{543965D7-1CF9-4EC0-A306-C64A472CD970}" destId="{F6B9ED54-7E65-44D2-A586-10CF7F8CB97C}" srcOrd="1" destOrd="0" presId="urn:microsoft.com/office/officeart/2005/8/layout/chevron1"/>
    <dgm:cxn modelId="{C9765663-0F31-456E-BF97-8080A9E3EBDE}" type="presParOf" srcId="{543965D7-1CF9-4EC0-A306-C64A472CD970}" destId="{6EAB5E64-DEFB-426F-8EAE-F35B09459FB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09D67-0FFC-4248-9F32-5CC8397BDB3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7CC44E2-AE00-4E45-8973-337BFF461CDB}">
      <dgm:prSet phldrT="[Text]" custT="1"/>
      <dgm:spPr>
        <a:solidFill>
          <a:srgbClr val="173C68"/>
        </a:solidFill>
        <a:ln>
          <a:solidFill>
            <a:srgbClr val="DFEAE3"/>
          </a:solidFill>
        </a:ln>
      </dgm:spPr>
      <dgm:t>
        <a:bodyPr/>
        <a:lstStyle/>
        <a:p>
          <a:r>
            <a: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Risiko </a:t>
          </a:r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die Betroffenen</a:t>
          </a:r>
        </a:p>
      </dgm:t>
    </dgm:pt>
    <dgm:pt modelId="{7066B0F5-1DD5-423B-B4C5-61E498D5F7AC}" type="parTrans" cxnId="{D364EB5D-266C-4B2C-92F1-590012042C31}">
      <dgm:prSet/>
      <dgm:spPr/>
      <dgm:t>
        <a:bodyPr/>
        <a:lstStyle/>
        <a:p>
          <a:endParaRPr lang="de-DE"/>
        </a:p>
      </dgm:t>
    </dgm:pt>
    <dgm:pt modelId="{8B47BD99-CC41-457D-911F-E9E5CC0C6533}" type="sibTrans" cxnId="{D364EB5D-266C-4B2C-92F1-590012042C31}">
      <dgm:prSet/>
      <dgm:spPr/>
      <dgm:t>
        <a:bodyPr/>
        <a:lstStyle/>
        <a:p>
          <a:endParaRPr lang="de-DE"/>
        </a:p>
      </dgm:t>
    </dgm:pt>
    <dgm:pt modelId="{00FEAD86-5842-423E-831F-13DD6FD90F46}">
      <dgm:prSet phldrT="[Text]" custT="1"/>
      <dgm:spPr>
        <a:solidFill>
          <a:srgbClr val="173C68"/>
        </a:solidFill>
        <a:ln>
          <a:solidFill>
            <a:srgbClr val="DFEAE3"/>
          </a:solidFill>
        </a:ln>
      </dgm:spPr>
      <dgm:t>
        <a:bodyPr/>
        <a:lstStyle/>
        <a:p>
          <a:r>
            <a: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</a:t>
          </a:r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Meldung</a:t>
          </a:r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an DSB</a:t>
          </a:r>
        </a:p>
      </dgm:t>
    </dgm:pt>
    <dgm:pt modelId="{93E65AC3-6F0C-421A-AC76-18E37193B617}" type="parTrans" cxnId="{28CA8CDF-76FC-4F3F-838A-25974A11B64D}">
      <dgm:prSet/>
      <dgm:spPr/>
      <dgm:t>
        <a:bodyPr/>
        <a:lstStyle/>
        <a:p>
          <a:endParaRPr lang="de-DE"/>
        </a:p>
      </dgm:t>
    </dgm:pt>
    <dgm:pt modelId="{BF7F904E-8D47-46FC-9D02-A4F813E0FA85}" type="sibTrans" cxnId="{28CA8CDF-76FC-4F3F-838A-25974A11B64D}">
      <dgm:prSet/>
      <dgm:spPr/>
      <dgm:t>
        <a:bodyPr/>
        <a:lstStyle/>
        <a:p>
          <a:endParaRPr lang="de-DE"/>
        </a:p>
      </dgm:t>
    </dgm:pt>
    <dgm:pt modelId="{543965D7-1CF9-4EC0-A306-C64A472CD970}" type="pres">
      <dgm:prSet presAssocID="{1CF09D67-0FFC-4248-9F32-5CC8397BDB3E}" presName="Name0" presStyleCnt="0">
        <dgm:presLayoutVars>
          <dgm:dir/>
          <dgm:animLvl val="lvl"/>
          <dgm:resizeHandles val="exact"/>
        </dgm:presLayoutVars>
      </dgm:prSet>
      <dgm:spPr/>
    </dgm:pt>
    <dgm:pt modelId="{2535C9AB-A3E0-48A1-B575-8BD4C40BD7C4}" type="pres">
      <dgm:prSet presAssocID="{77CC44E2-AE00-4E45-8973-337BFF461CD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6B9ED54-7E65-44D2-A586-10CF7F8CB97C}" type="pres">
      <dgm:prSet presAssocID="{8B47BD99-CC41-457D-911F-E9E5CC0C6533}" presName="parTxOnlySpace" presStyleCnt="0"/>
      <dgm:spPr/>
    </dgm:pt>
    <dgm:pt modelId="{6EAB5E64-DEFB-426F-8EAE-F35B09459FBA}" type="pres">
      <dgm:prSet presAssocID="{00FEAD86-5842-423E-831F-13DD6FD90F4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3C2F804-2326-4939-AEBE-79F8A27BE3DD}" type="presOf" srcId="{1CF09D67-0FFC-4248-9F32-5CC8397BDB3E}" destId="{543965D7-1CF9-4EC0-A306-C64A472CD970}" srcOrd="0" destOrd="0" presId="urn:microsoft.com/office/officeart/2005/8/layout/chevron1"/>
    <dgm:cxn modelId="{D364EB5D-266C-4B2C-92F1-590012042C31}" srcId="{1CF09D67-0FFC-4248-9F32-5CC8397BDB3E}" destId="{77CC44E2-AE00-4E45-8973-337BFF461CDB}" srcOrd="0" destOrd="0" parTransId="{7066B0F5-1DD5-423B-B4C5-61E498D5F7AC}" sibTransId="{8B47BD99-CC41-457D-911F-E9E5CC0C6533}"/>
    <dgm:cxn modelId="{5068A071-ACE0-4803-85FB-EDD6419F2BE5}" type="presOf" srcId="{77CC44E2-AE00-4E45-8973-337BFF461CDB}" destId="{2535C9AB-A3E0-48A1-B575-8BD4C40BD7C4}" srcOrd="0" destOrd="0" presId="urn:microsoft.com/office/officeart/2005/8/layout/chevron1"/>
    <dgm:cxn modelId="{EA08218A-85A0-4D98-9665-75DB078DEC55}" type="presOf" srcId="{00FEAD86-5842-423E-831F-13DD6FD90F46}" destId="{6EAB5E64-DEFB-426F-8EAE-F35B09459FBA}" srcOrd="0" destOrd="0" presId="urn:microsoft.com/office/officeart/2005/8/layout/chevron1"/>
    <dgm:cxn modelId="{28CA8CDF-76FC-4F3F-838A-25974A11B64D}" srcId="{1CF09D67-0FFC-4248-9F32-5CC8397BDB3E}" destId="{00FEAD86-5842-423E-831F-13DD6FD90F46}" srcOrd="1" destOrd="0" parTransId="{93E65AC3-6F0C-421A-AC76-18E37193B617}" sibTransId="{BF7F904E-8D47-46FC-9D02-A4F813E0FA85}"/>
    <dgm:cxn modelId="{3E87342C-4555-4CC5-ADA0-94D1FDDD7172}" type="presParOf" srcId="{543965D7-1CF9-4EC0-A306-C64A472CD970}" destId="{2535C9AB-A3E0-48A1-B575-8BD4C40BD7C4}" srcOrd="0" destOrd="0" presId="urn:microsoft.com/office/officeart/2005/8/layout/chevron1"/>
    <dgm:cxn modelId="{D05F42D0-FD70-4593-865A-56478F6C172A}" type="presParOf" srcId="{543965D7-1CF9-4EC0-A306-C64A472CD970}" destId="{F6B9ED54-7E65-44D2-A586-10CF7F8CB97C}" srcOrd="1" destOrd="0" presId="urn:microsoft.com/office/officeart/2005/8/layout/chevron1"/>
    <dgm:cxn modelId="{C9765663-0F31-456E-BF97-8080A9E3EBDE}" type="presParOf" srcId="{543965D7-1CF9-4EC0-A306-C64A472CD970}" destId="{6EAB5E64-DEFB-426F-8EAE-F35B09459FB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09D67-0FFC-4248-9F32-5CC8397BDB3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7CC44E2-AE00-4E45-8973-337BFF461CDB}">
      <dgm:prSet phldrT="[Text]" custT="1"/>
      <dgm:spPr>
        <a:solidFill>
          <a:srgbClr val="173C68"/>
        </a:solidFill>
        <a:ln>
          <a:solidFill>
            <a:srgbClr val="DFEAE3"/>
          </a:solidFill>
        </a:ln>
      </dgm:spPr>
      <dgm:t>
        <a:bodyPr/>
        <a:lstStyle/>
        <a:p>
          <a:r>
            <a: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hohes Risiko </a:t>
          </a:r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die Betroffenen</a:t>
          </a:r>
        </a:p>
      </dgm:t>
    </dgm:pt>
    <dgm:pt modelId="{7066B0F5-1DD5-423B-B4C5-61E498D5F7AC}" type="parTrans" cxnId="{D364EB5D-266C-4B2C-92F1-590012042C31}">
      <dgm:prSet/>
      <dgm:spPr/>
      <dgm:t>
        <a:bodyPr/>
        <a:lstStyle/>
        <a:p>
          <a:endParaRPr lang="de-DE"/>
        </a:p>
      </dgm:t>
    </dgm:pt>
    <dgm:pt modelId="{8B47BD99-CC41-457D-911F-E9E5CC0C6533}" type="sibTrans" cxnId="{D364EB5D-266C-4B2C-92F1-590012042C31}">
      <dgm:prSet/>
      <dgm:spPr/>
      <dgm:t>
        <a:bodyPr/>
        <a:lstStyle/>
        <a:p>
          <a:endParaRPr lang="de-DE"/>
        </a:p>
      </dgm:t>
    </dgm:pt>
    <dgm:pt modelId="{00FEAD86-5842-423E-831F-13DD6FD90F46}">
      <dgm:prSet phldrT="[Text]" custT="1"/>
      <dgm:spPr>
        <a:solidFill>
          <a:srgbClr val="173C68"/>
        </a:solidFill>
        <a:ln>
          <a:solidFill>
            <a:srgbClr val="DFEAE3"/>
          </a:solidFill>
        </a:ln>
      </dgm:spPr>
      <dgm:t>
        <a:bodyPr/>
        <a:lstStyle/>
        <a:p>
          <a:r>
            <a: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</a:t>
          </a:r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Benachrichtigung</a:t>
          </a:r>
          <a:r>
            <a: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Betroffenen</a:t>
          </a:r>
        </a:p>
      </dgm:t>
    </dgm:pt>
    <dgm:pt modelId="{93E65AC3-6F0C-421A-AC76-18E37193B617}" type="parTrans" cxnId="{28CA8CDF-76FC-4F3F-838A-25974A11B64D}">
      <dgm:prSet/>
      <dgm:spPr/>
      <dgm:t>
        <a:bodyPr/>
        <a:lstStyle/>
        <a:p>
          <a:endParaRPr lang="de-DE"/>
        </a:p>
      </dgm:t>
    </dgm:pt>
    <dgm:pt modelId="{BF7F904E-8D47-46FC-9D02-A4F813E0FA85}" type="sibTrans" cxnId="{28CA8CDF-76FC-4F3F-838A-25974A11B64D}">
      <dgm:prSet/>
      <dgm:spPr/>
      <dgm:t>
        <a:bodyPr/>
        <a:lstStyle/>
        <a:p>
          <a:endParaRPr lang="de-DE"/>
        </a:p>
      </dgm:t>
    </dgm:pt>
    <dgm:pt modelId="{543965D7-1CF9-4EC0-A306-C64A472CD970}" type="pres">
      <dgm:prSet presAssocID="{1CF09D67-0FFC-4248-9F32-5CC8397BDB3E}" presName="Name0" presStyleCnt="0">
        <dgm:presLayoutVars>
          <dgm:dir/>
          <dgm:animLvl val="lvl"/>
          <dgm:resizeHandles val="exact"/>
        </dgm:presLayoutVars>
      </dgm:prSet>
      <dgm:spPr/>
    </dgm:pt>
    <dgm:pt modelId="{2535C9AB-A3E0-48A1-B575-8BD4C40BD7C4}" type="pres">
      <dgm:prSet presAssocID="{77CC44E2-AE00-4E45-8973-337BFF461CD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6B9ED54-7E65-44D2-A586-10CF7F8CB97C}" type="pres">
      <dgm:prSet presAssocID="{8B47BD99-CC41-457D-911F-E9E5CC0C6533}" presName="parTxOnlySpace" presStyleCnt="0"/>
      <dgm:spPr/>
    </dgm:pt>
    <dgm:pt modelId="{6EAB5E64-DEFB-426F-8EAE-F35B09459FBA}" type="pres">
      <dgm:prSet presAssocID="{00FEAD86-5842-423E-831F-13DD6FD90F4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3C2F804-2326-4939-AEBE-79F8A27BE3DD}" type="presOf" srcId="{1CF09D67-0FFC-4248-9F32-5CC8397BDB3E}" destId="{543965D7-1CF9-4EC0-A306-C64A472CD970}" srcOrd="0" destOrd="0" presId="urn:microsoft.com/office/officeart/2005/8/layout/chevron1"/>
    <dgm:cxn modelId="{D364EB5D-266C-4B2C-92F1-590012042C31}" srcId="{1CF09D67-0FFC-4248-9F32-5CC8397BDB3E}" destId="{77CC44E2-AE00-4E45-8973-337BFF461CDB}" srcOrd="0" destOrd="0" parTransId="{7066B0F5-1DD5-423B-B4C5-61E498D5F7AC}" sibTransId="{8B47BD99-CC41-457D-911F-E9E5CC0C6533}"/>
    <dgm:cxn modelId="{5068A071-ACE0-4803-85FB-EDD6419F2BE5}" type="presOf" srcId="{77CC44E2-AE00-4E45-8973-337BFF461CDB}" destId="{2535C9AB-A3E0-48A1-B575-8BD4C40BD7C4}" srcOrd="0" destOrd="0" presId="urn:microsoft.com/office/officeart/2005/8/layout/chevron1"/>
    <dgm:cxn modelId="{EA08218A-85A0-4D98-9665-75DB078DEC55}" type="presOf" srcId="{00FEAD86-5842-423E-831F-13DD6FD90F46}" destId="{6EAB5E64-DEFB-426F-8EAE-F35B09459FBA}" srcOrd="0" destOrd="0" presId="urn:microsoft.com/office/officeart/2005/8/layout/chevron1"/>
    <dgm:cxn modelId="{28CA8CDF-76FC-4F3F-838A-25974A11B64D}" srcId="{1CF09D67-0FFC-4248-9F32-5CC8397BDB3E}" destId="{00FEAD86-5842-423E-831F-13DD6FD90F46}" srcOrd="1" destOrd="0" parTransId="{93E65AC3-6F0C-421A-AC76-18E37193B617}" sibTransId="{BF7F904E-8D47-46FC-9D02-A4F813E0FA85}"/>
    <dgm:cxn modelId="{3E87342C-4555-4CC5-ADA0-94D1FDDD7172}" type="presParOf" srcId="{543965D7-1CF9-4EC0-A306-C64A472CD970}" destId="{2535C9AB-A3E0-48A1-B575-8BD4C40BD7C4}" srcOrd="0" destOrd="0" presId="urn:microsoft.com/office/officeart/2005/8/layout/chevron1"/>
    <dgm:cxn modelId="{D05F42D0-FD70-4593-865A-56478F6C172A}" type="presParOf" srcId="{543965D7-1CF9-4EC0-A306-C64A472CD970}" destId="{F6B9ED54-7E65-44D2-A586-10CF7F8CB97C}" srcOrd="1" destOrd="0" presId="urn:microsoft.com/office/officeart/2005/8/layout/chevron1"/>
    <dgm:cxn modelId="{C9765663-0F31-456E-BF97-8080A9E3EBDE}" type="presParOf" srcId="{543965D7-1CF9-4EC0-A306-C64A472CD970}" destId="{6EAB5E64-DEFB-426F-8EAE-F35B09459FB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C9AB-A3E0-48A1-B575-8BD4C40BD7C4}">
      <dsp:nvSpPr>
        <dsp:cNvPr id="0" name=""/>
        <dsp:cNvSpPr/>
      </dsp:nvSpPr>
      <dsp:spPr>
        <a:xfrm>
          <a:off x="318" y="0"/>
          <a:ext cx="3323144" cy="828000"/>
        </a:xfrm>
        <a:prstGeom prst="chevron">
          <a:avLst/>
        </a:prstGeom>
        <a:solidFill>
          <a:srgbClr val="173C68"/>
        </a:solidFill>
        <a:ln w="25400" cap="flat" cmpd="sng" algn="ctr">
          <a:solidFill>
            <a:srgbClr val="DFEA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kein Risiko </a:t>
          </a: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die Betroffenen</a:t>
          </a:r>
        </a:p>
      </dsp:txBody>
      <dsp:txXfrm>
        <a:off x="414318" y="0"/>
        <a:ext cx="2495144" cy="828000"/>
      </dsp:txXfrm>
    </dsp:sp>
    <dsp:sp modelId="{6EAB5E64-DEFB-426F-8EAE-F35B09459FBA}">
      <dsp:nvSpPr>
        <dsp:cNvPr id="0" name=""/>
        <dsp:cNvSpPr/>
      </dsp:nvSpPr>
      <dsp:spPr>
        <a:xfrm>
          <a:off x="2991148" y="0"/>
          <a:ext cx="3848533" cy="828000"/>
        </a:xfrm>
        <a:prstGeom prst="chevron">
          <a:avLst/>
        </a:prstGeom>
        <a:solidFill>
          <a:srgbClr val="173C68"/>
        </a:solidFill>
        <a:ln w="25400" cap="flat" cmpd="sng" algn="ctr">
          <a:solidFill>
            <a:srgbClr val="DFEA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Interne </a:t>
          </a:r>
          <a:r>
            <a:rPr lang="de-DE" sz="2000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Dokumentation</a:t>
          </a:r>
        </a:p>
      </dsp:txBody>
      <dsp:txXfrm>
        <a:off x="3405148" y="0"/>
        <a:ext cx="3020533" cy="82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C9AB-A3E0-48A1-B575-8BD4C40BD7C4}">
      <dsp:nvSpPr>
        <dsp:cNvPr id="0" name=""/>
        <dsp:cNvSpPr/>
      </dsp:nvSpPr>
      <dsp:spPr>
        <a:xfrm>
          <a:off x="6011" y="0"/>
          <a:ext cx="3593671" cy="828000"/>
        </a:xfrm>
        <a:prstGeom prst="chevron">
          <a:avLst/>
        </a:prstGeom>
        <a:solidFill>
          <a:srgbClr val="173C68"/>
        </a:solidFill>
        <a:ln w="25400" cap="flat" cmpd="sng" algn="ctr">
          <a:solidFill>
            <a:srgbClr val="DFEA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Risiko </a:t>
          </a: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die Betroffenen</a:t>
          </a:r>
        </a:p>
      </dsp:txBody>
      <dsp:txXfrm>
        <a:off x="420011" y="0"/>
        <a:ext cx="2765671" cy="828000"/>
      </dsp:txXfrm>
    </dsp:sp>
    <dsp:sp modelId="{6EAB5E64-DEFB-426F-8EAE-F35B09459FBA}">
      <dsp:nvSpPr>
        <dsp:cNvPr id="0" name=""/>
        <dsp:cNvSpPr/>
      </dsp:nvSpPr>
      <dsp:spPr>
        <a:xfrm>
          <a:off x="3240316" y="0"/>
          <a:ext cx="3593671" cy="828000"/>
        </a:xfrm>
        <a:prstGeom prst="chevron">
          <a:avLst/>
        </a:prstGeom>
        <a:solidFill>
          <a:srgbClr val="173C68"/>
        </a:solidFill>
        <a:ln w="25400" cap="flat" cmpd="sng" algn="ctr">
          <a:solidFill>
            <a:srgbClr val="DFEA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</a:t>
          </a: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sz="2000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Meldung</a:t>
          </a: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an DSB</a:t>
          </a:r>
        </a:p>
      </dsp:txBody>
      <dsp:txXfrm>
        <a:off x="3654316" y="0"/>
        <a:ext cx="2765671" cy="82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C9AB-A3E0-48A1-B575-8BD4C40BD7C4}">
      <dsp:nvSpPr>
        <dsp:cNvPr id="0" name=""/>
        <dsp:cNvSpPr/>
      </dsp:nvSpPr>
      <dsp:spPr>
        <a:xfrm>
          <a:off x="6011" y="0"/>
          <a:ext cx="3593671" cy="828000"/>
        </a:xfrm>
        <a:prstGeom prst="chevron">
          <a:avLst/>
        </a:prstGeom>
        <a:solidFill>
          <a:srgbClr val="173C68"/>
        </a:solidFill>
        <a:ln w="25400" cap="flat" cmpd="sng" algn="ctr">
          <a:solidFill>
            <a:srgbClr val="DFEA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hohes Risiko </a:t>
          </a: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die Betroffenen</a:t>
          </a:r>
        </a:p>
      </dsp:txBody>
      <dsp:txXfrm>
        <a:off x="420011" y="0"/>
        <a:ext cx="2765671" cy="828000"/>
      </dsp:txXfrm>
    </dsp:sp>
    <dsp:sp modelId="{6EAB5E64-DEFB-426F-8EAE-F35B09459FBA}">
      <dsp:nvSpPr>
        <dsp:cNvPr id="0" name=""/>
        <dsp:cNvSpPr/>
      </dsp:nvSpPr>
      <dsp:spPr>
        <a:xfrm>
          <a:off x="3240316" y="0"/>
          <a:ext cx="3593671" cy="828000"/>
        </a:xfrm>
        <a:prstGeom prst="chevron">
          <a:avLst/>
        </a:prstGeom>
        <a:solidFill>
          <a:srgbClr val="173C68"/>
        </a:solidFill>
        <a:ln w="25400" cap="flat" cmpd="sng" algn="ctr">
          <a:solidFill>
            <a:srgbClr val="DFEA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</a:t>
          </a: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sz="2000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Benachrichtigung</a:t>
          </a: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Betroffenen</a:t>
          </a:r>
        </a:p>
      </dsp:txBody>
      <dsp:txXfrm>
        <a:off x="3654316" y="0"/>
        <a:ext cx="2765671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910" y="0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8975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910" y="6398975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6AB67D7-7C32-493A-83DE-7E3E63C830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20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910" y="0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5509" y="3199488"/>
            <a:ext cx="7235297" cy="303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8975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910" y="6398975"/>
            <a:ext cx="4275403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E702660-F7BF-40D9-B341-D49C4C7AAF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043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191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Geneva"/>
      </a:defRPr>
    </a:lvl2pPr>
    <a:lvl3pPr marL="839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Geneva"/>
      </a:defRPr>
    </a:lvl3pPr>
    <a:lvl4pPr marL="1258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Geneva"/>
      </a:defRPr>
    </a:lvl4pPr>
    <a:lvl5pPr marL="167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Geneva"/>
      </a:defRPr>
    </a:lvl5pPr>
    <a:lvl6pPr marL="2099691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21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66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94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82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9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10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64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02660-F7BF-40D9-B341-D49C4C7AAF7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5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j.at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4.xml"/><Relationship Id="rId7" Type="http://schemas.openxmlformats.org/officeDocument/2006/relationships/image" Target="../media/image4.emf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5.xml"/><Relationship Id="rId9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7.xml"/><Relationship Id="rId7" Type="http://schemas.openxmlformats.org/officeDocument/2006/relationships/oleObject" Target="../embeddings/oleObject4.bin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j.at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3.xml"/><Relationship Id="rId7" Type="http://schemas.openxmlformats.org/officeDocument/2006/relationships/image" Target="../media/image4.emf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4.xml"/><Relationship Id="rId9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4.emf"/><Relationship Id="rId4" Type="http://schemas.openxmlformats.org/officeDocument/2006/relationships/tags" Target="../tags/tag47.xml"/><Relationship Id="rId9" Type="http://schemas.openxmlformats.org/officeDocument/2006/relationships/oleObject" Target="../embeddings/oleObject6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j.at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.xml"/><Relationship Id="rId9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4.emf"/><Relationship Id="rId4" Type="http://schemas.openxmlformats.org/officeDocument/2006/relationships/tags" Target="../tags/tag15.xml"/><Relationship Id="rId9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00933" y="3229034"/>
            <a:ext cx="4545913" cy="6515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2000" baseline="0">
                <a:solidFill>
                  <a:srgbClr val="173C68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6" name="Titelplatzhalter 11"/>
          <p:cNvSpPr>
            <a:spLocks noGrp="1"/>
          </p:cNvSpPr>
          <p:nvPr>
            <p:ph type="title"/>
          </p:nvPr>
        </p:nvSpPr>
        <p:spPr>
          <a:xfrm>
            <a:off x="524107" y="1672356"/>
            <a:ext cx="80957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rgbClr val="173C6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698" name="AutoShape 2" descr="data:image/png;base64,iVBORw0KGgoAAAANSUhEUgAAAO4AAABJCAMAAAANKepGAAAA0lBMVEWq4Pr///+p4Pq15PoASXy65fvtHCQARXmy6P8AQnYAQHUARnqu5P3yAAC16v+Fvt6n5//vFh7wEBjEqbjkNzrvCBHHlaEAT4Of2PTqLja2vNAYXo6k7/8YU4QoaZcAOnFel7xxqsyVzOlEf6naanhgnMFMhq6r3/GLxuPZZXCCu9u/9P8AM2y57/81apUlXIoxc6DiRkx4sdJTkLiyyt7dYGrMjZzrJy5Eg6zi9v3L7f3PhpbeTFPRfodAd6Ftpci9tMXcVV67t8rHm6y0x9uv1Onqo/VaAAAHYklEQVR4nO2Z63qbOBCGqaoGIcmQpE1RSwAb14TS+BA72bTdxmwPuf9b2hkJfApJ7biunzj+fhkYZuZFQprB1otnJWvbCfxd7XF3WXvcXdYzxf36cqf1dQH3FdlpvbqDa+2w9rjbTmmT2uNuO6VNao+77ZQ2qT3utlPapFbGJYd/J7HNaEVccnh2Kw+f7gRYDZec/bx4d/Xj6Q7wSrhEvj06OW68+fVkeVfDvb04OTg4aNyc/r0E/6xWwpWX744Q9/vzwCW33/To/vs8cC35+rpx0ri4lcv7t8icQ7L2qj7noc7bYsi5a8viHqJOT39cXdzcnuqD0lAyxiSx2FTThyGZC2KTPPSxtGZunPltzKSrf825m1iWHqrb8KB0Pr1/LuQjccnh7Y/3qF+Xl5fvjc70+ixV5nmJpbyp1IRB5cPWMM+ISY/JJB8O84ToZGQyY4q/PVKd9ZTMpu4Sic6T0qM3RIfGg8rzob7LhCdokJQh64GXwyXk58XBgq6v9H7EUkF5qlKHVvLz8jmrUSA4d2x/4AGvlF47hGMRjvVhEglKW6Vp06YiTBix3Cb37TDJfVG546k7gBAjCaOcGI9+r4VPkIy5w0UHfrHMF8JXsgzJhQn5WNzD/96dHC2q8e0MXQbcjtOkx+1SDs/LZz+OHVuA7HgMTtkw5A4eOrHfgtRz6jh8gsttTjXuKLZ5mHQm7sA5oRhCAlTEtUebI71UPheC9xO8IhxuK3cmZLt+li6DS85uThYH9+DgqPEaVmgSODAASe+c6/F1eFzhdjiMEEed95Qls5DjZTRzwpxJGEBhT3AdavsGl1O7nzTPObfBneDx+Yj4No4uI0FMKaCCHxEXDHAxJB+5gEuFTRVMjdmQj8f9eFyH+3aCqzqf07EPaURp2iFmcAeQFu2lKDgl25CrGBTFGDMakAdwnX6Wt9O0L2CCp+koKXHdzjnQ9putVAi0cVWIuLadMMC1HarOejMhVe1buQruybymuG0iJctCeMU6rjQvjVQRIAQKjiUs3DKBnJ1e4rpqAOep130AN8wY3NN2qBPBzUxpXEYirm90WcphMAvXjC6NU+YaXBXMhlxzdI+vXi8I16oK16pwy3ukgkct/EJ24Yy03CE8eN6ELYQVsCzxzqeHca0S19LvKOK6CfofoIcMT6QaFwba9rNuiRtNQ9ZrFdzvP9/OaxaXSM/gVtsxSfEd41FH4TbZbeJcHjIL7XC5/R2upTQu1AwlbjeHtyBudsEcJw4fnAGuCENNXk7m9iTk+rgHx40FzU7myehW9zMP1ybKY38E0d00hgfvMdyB+jhKXW9JXKvCHcLUjYsuPskxXkJcHo1ggMMMTADXzc3ihSHrC781lqqDh3EtWXBcKKkdR5l0P8M8C9fCbcHUjVsGl5e4Tt/rQfxREjqwMksMqfeHuJc8ft8F3MVtdwlc2GmDWEfnA9X9s7jV6MJNcNoO88DgQshzE3JcO75L4n64fjen62VwLVcVEaQBr1PRHcFkprgjS23XfsRkBk9xR+PC4u70NC7NcPdxxpHGnQv5aFyLVHVypddvjn6Li5m6ZBhBcKDrYImAdFBOQdqje5aqbvM+XFiO8D5c51UAJ8YlbrcF84b61NG4GLIVYMh0jdH95+OHOV1dL/HuYpfifoJRpA7MXY6FL24jgCZ4q9x3u7rbkR3AtbOulJ9SXWbU4SpchCPpWm5OhT5hcElg3lc9mXVIrLid2ipySdyrxnyFcXz0W1yijDqYW1vqEgCKR+b1bRxJV+MWxkbqXXmsCMEt1YkUVAmLuIyNYYI4hXRxHxJiaHA91i1iUeLOhkxraJdfqlZdmWUS2D6IOlg0FjCAkJQtogjy0v2NaXq0Cc1VH3lpgAsszFjcqRdxpZvHUKA4wcDnevXDIhJxpYy4wa1CrvnuksN/61qE4/d1VdUEt6+7GmTiUSKxQYIiGPcmoY81rjBN1LDbiuEp2AhLeairBMTls7iSpcALXQa+mYhZ4sIOALUVMKokrEIKXr8TLdkAXn5rHC/opHGDHzSgTXFijev53ImbE1zVjqFdw4YwjkyDO9Yn4HiQQQPoUehWHS176Mqmz8urkemosJmLDa4Ax7DyQDdLS5sQ6jNsALmNrzkBU+i1FJkJma3R7wLvzZsFfft5pk0HYeCnmFUWhEFYTMo3qYpBCBM1hJpOh5akNYb6MRwUZvTSMDAKUzCQ2SjyqY9XTXlP4Lo/0I7Asd/E9t7yPgdgFHUSZs6HQaYX+wDmcConIQeddaoq5DXfp2Z1aiyx/ZCTHzNRpIt9DZHTr1PwSx+by0xWYrI0h6ts+i1r4m76i2kP1TeueQPk1hFmQz4SFz/gLOgeu5k7dB7znwvlPXksc3U5G/mQwf4Pz22ntEntcbed0ia1x912SpvUHnfbKW1Se9xtp7RJ3cH9uu2MNqo7uF+W/2f+CeoO7gt3l2fzXdwvbId57+LuNG8N7osv7j1/Fz591eHC8uze7eZ3Qy/rcHdfe9xd1h53l7XH3WU9M9z/AVi3DJH2EkqV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700" name="AutoShape 4" descr="data:image/png;base64,iVBORw0KGgoAAAANSUhEUgAAAO4AAABJCAMAAAANKepGAAAA0lBMVEWq4Pr///+p4Pq15PoASXy65fvtHCQARXmy6P8AQnYAQHUARnqu5P3yAAC16v+Fvt6n5//vFh7wEBjEqbjkNzrvCBHHlaEAT4Of2PTqLja2vNAYXo6k7/8YU4QoaZcAOnFel7xxqsyVzOlEf6naanhgnMFMhq6r3/GLxuPZZXCCu9u/9P8AM2y57/81apUlXIoxc6DiRkx4sdJTkLiyyt7dYGrMjZzrJy5Eg6zi9v3L7f3PhpbeTFPRfodAd6Ftpci9tMXcVV67t8rHm6y0x9uv1Onqo/VaAAAHYklEQVR4nO2Z63qbOBCGqaoGIcmQpE1RSwAb14TS+BA72bTdxmwPuf9b2hkJfApJ7biunzj+fhkYZuZFQprB1otnJWvbCfxd7XF3WXvcXdYzxf36cqf1dQH3FdlpvbqDa+2w9rjbTmmT2uNuO6VNao+77ZQ2qT3utlPapFbGJYd/J7HNaEVccnh2Kw+f7gRYDZec/bx4d/Xj6Q7wSrhEvj06OW68+fVkeVfDvb04OTg4aNyc/r0E/6xWwpWX744Q9/vzwCW33/To/vs8cC35+rpx0ri4lcv7t8icQ7L2qj7noc7bYsi5a8viHqJOT39cXdzcnuqD0lAyxiSx2FTThyGZC2KTPPSxtGZunPltzKSrf825m1iWHqrb8KB0Pr1/LuQjccnh7Y/3qF+Xl5fvjc70+ixV5nmJpbyp1IRB5cPWMM+ISY/JJB8O84ToZGQyY4q/PVKd9ZTMpu4Sic6T0qM3RIfGg8rzob7LhCdokJQh64GXwyXk58XBgq6v9H7EUkF5qlKHVvLz8jmrUSA4d2x/4AGvlF47hGMRjvVhEglKW6Vp06YiTBix3Cb37TDJfVG546k7gBAjCaOcGI9+r4VPkIy5w0UHfrHMF8JXsgzJhQn5WNzD/96dHC2q8e0MXQbcjtOkx+1SDs/LZz+OHVuA7HgMTtkw5A4eOrHfgtRz6jh8gsttTjXuKLZ5mHQm7sA5oRhCAlTEtUebI71UPheC9xO8IhxuK3cmZLt+li6DS85uThYH9+DgqPEaVmgSODAASe+c6/F1eFzhdjiMEEed95Qls5DjZTRzwpxJGEBhT3AdavsGl1O7nzTPObfBneDx+Yj4No4uI0FMKaCCHxEXDHAxJB+5gEuFTRVMjdmQj8f9eFyH+3aCqzqf07EPaURp2iFmcAeQFu2lKDgl25CrGBTFGDMakAdwnX6Wt9O0L2CCp+koKXHdzjnQ9putVAi0cVWIuLadMMC1HarOejMhVe1buQruybymuG0iJctCeMU6rjQvjVQRIAQKjiUs3DKBnJ1e4rpqAOep130AN8wY3NN2qBPBzUxpXEYirm90WcphMAvXjC6NU+YaXBXMhlxzdI+vXi8I16oK16pwy3ukgkct/EJ24Yy03CE8eN6ELYQVsCzxzqeHca0S19LvKOK6CfofoIcMT6QaFwba9rNuiRtNQ9ZrFdzvP9/OaxaXSM/gVtsxSfEd41FH4TbZbeJcHjIL7XC5/R2upTQu1AwlbjeHtyBudsEcJw4fnAGuCENNXk7m9iTk+rgHx40FzU7myehW9zMP1ybKY38E0d00hgfvMdyB+jhKXW9JXKvCHcLUjYsuPskxXkJcHo1ggMMMTADXzc3ihSHrC781lqqDh3EtWXBcKKkdR5l0P8M8C9fCbcHUjVsGl5e4Tt/rQfxREjqwMksMqfeHuJc8ft8F3MVtdwlc2GmDWEfnA9X9s7jV6MJNcNoO88DgQshzE3JcO75L4n64fjen62VwLVcVEaQBr1PRHcFkprgjS23XfsRkBk9xR+PC4u70NC7NcPdxxpHGnQv5aFyLVHVypddvjn6Li5m6ZBhBcKDrYImAdFBOQdqje5aqbvM+XFiO8D5c51UAJ8YlbrcF84b61NG4GLIVYMh0jdH95+OHOV1dL/HuYpfifoJRpA7MXY6FL24jgCZ4q9x3u7rbkR3AtbOulJ9SXWbU4SpchCPpWm5OhT5hcElg3lc9mXVIrLid2ipySdyrxnyFcXz0W1yijDqYW1vqEgCKR+b1bRxJV+MWxkbqXXmsCMEt1YkUVAmLuIyNYYI4hXRxHxJiaHA91i1iUeLOhkxraJdfqlZdmWUS2D6IOlg0FjCAkJQtogjy0v2NaXq0Cc1VH3lpgAsszFjcqRdxpZvHUKA4wcDnevXDIhJxpYy4wa1CrvnuksN/61qE4/d1VdUEt6+7GmTiUSKxQYIiGPcmoY81rjBN1LDbiuEp2AhLeairBMTls7iSpcALXQa+mYhZ4sIOALUVMKokrEIKXr8TLdkAXn5rHC/opHGDHzSgTXFijev53ImbE1zVjqFdw4YwjkyDO9Yn4HiQQQPoUehWHS176Mqmz8urkemosJmLDa4Ax7DyQDdLS5sQ6jNsALmNrzkBU+i1FJkJma3R7wLvzZsFfft5pk0HYeCnmFUWhEFYTMo3qYpBCBM1hJpOh5akNYb6MRwUZvTSMDAKUzCQ2SjyqY9XTXlP4Lo/0I7Asd/E9t7yPgdgFHUSZs6HQaYX+wDmcConIQeddaoq5DXfp2Z1aiyx/ZCTHzNRpIt9DZHTr1PwSx+by0xWYrI0h6ts+i1r4m76i2kP1TeueQPk1hFmQz4SFz/gLOgeu5k7dB7znwvlPXksc3U5G/mQwf4Pz22ntEntcbed0ia1x912SpvUHnfbKW1Se9xtp7RJ3cH9uu2MNqo7uF+W/2f+CeoO7gt3l2fzXdwvbId57+LuNG8N7osv7j1/Fz591eHC8uze7eZ3Qy/rcHdfe9xd1h53l7XH3WU9M9z/AVi3DJH2EkqV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702" name="AutoShape 6" descr="data:image/png;base64,iVBORw0KGgoAAAANSUhEUgAAAO4AAABJCAMAAAANKepGAAAA0lBMVEWq4Pr///+p4Pq15PoASXy65fvtHCQARXmy6P8AQnYAQHUARnqu5P3yAAC16v+Fvt6n5//vFh7wEBjEqbjkNzrvCBHHlaEAT4Of2PTqLja2vNAYXo6k7/8YU4QoaZcAOnFel7xxqsyVzOlEf6naanhgnMFMhq6r3/GLxuPZZXCCu9u/9P8AM2y57/81apUlXIoxc6DiRkx4sdJTkLiyyt7dYGrMjZzrJy5Eg6zi9v3L7f3PhpbeTFPRfodAd6Ftpci9tMXcVV67t8rHm6y0x9uv1Onqo/VaAAAHYklEQVR4nO2Z63qbOBCGqaoGIcmQpE1RSwAb14TS+BA72bTdxmwPuf9b2hkJfApJ7biunzj+fhkYZuZFQprB1otnJWvbCfxd7XF3WXvcXdYzxf36cqf1dQH3FdlpvbqDa+2w9rjbTmmT2uNuO6VNao+77ZQ2qT3utlPapFbGJYd/J7HNaEVccnh2Kw+f7gRYDZec/bx4d/Xj6Q7wSrhEvj06OW68+fVkeVfDvb04OTg4aNyc/r0E/6xWwpWX744Q9/vzwCW33/To/vs8cC35+rpx0ri4lcv7t8icQ7L2qj7noc7bYsi5a8viHqJOT39cXdzcnuqD0lAyxiSx2FTThyGZC2KTPPSxtGZunPltzKSrf825m1iWHqrb8KB0Pr1/LuQjccnh7Y/3qF+Xl5fvjc70+ixV5nmJpbyp1IRB5cPWMM+ISY/JJB8O84ToZGQyY4q/PVKd9ZTMpu4Sic6T0qM3RIfGg8rzob7LhCdokJQh64GXwyXk58XBgq6v9H7EUkF5qlKHVvLz8jmrUSA4d2x/4AGvlF47hGMRjvVhEglKW6Vp06YiTBix3Cb37TDJfVG546k7gBAjCaOcGI9+r4VPkIy5w0UHfrHMF8JXsgzJhQn5WNzD/96dHC2q8e0MXQbcjtOkx+1SDs/LZz+OHVuA7HgMTtkw5A4eOrHfgtRz6jh8gsttTjXuKLZ5mHQm7sA5oRhCAlTEtUebI71UPheC9xO8IhxuK3cmZLt+li6DS85uThYH9+DgqPEaVmgSODAASe+c6/F1eFzhdjiMEEed95Qls5DjZTRzwpxJGEBhT3AdavsGl1O7nzTPObfBneDx+Yj4No4uI0FMKaCCHxEXDHAxJB+5gEuFTRVMjdmQj8f9eFyH+3aCqzqf07EPaURp2iFmcAeQFu2lKDgl25CrGBTFGDMakAdwnX6Wt9O0L2CCp+koKXHdzjnQ9putVAi0cVWIuLadMMC1HarOejMhVe1buQruybymuG0iJctCeMU6rjQvjVQRIAQKjiUs3DKBnJ1e4rpqAOep130AN8wY3NN2qBPBzUxpXEYirm90WcphMAvXjC6NU+YaXBXMhlxzdI+vXi8I16oK16pwy3ukgkct/EJ24Yy03CE8eN6ELYQVsCzxzqeHca0S19LvKOK6CfofoIcMT6QaFwba9rNuiRtNQ9ZrFdzvP9/OaxaXSM/gVtsxSfEd41FH4TbZbeJcHjIL7XC5/R2upTQu1AwlbjeHtyBudsEcJw4fnAGuCENNXk7m9iTk+rgHx40FzU7myehW9zMP1ybKY38E0d00hgfvMdyB+jhKXW9JXKvCHcLUjYsuPskxXkJcHo1ggMMMTADXzc3ihSHrC781lqqDh3EtWXBcKKkdR5l0P8M8C9fCbcHUjVsGl5e4Tt/rQfxREjqwMksMqfeHuJc8ft8F3MVtdwlc2GmDWEfnA9X9s7jV6MJNcNoO88DgQshzE3JcO75L4n64fjen62VwLVcVEaQBr1PRHcFkprgjS23XfsRkBk9xR+PC4u70NC7NcPdxxpHGnQv5aFyLVHVypddvjn6Li5m6ZBhBcKDrYImAdFBOQdqje5aqbvM+XFiO8D5c51UAJ8YlbrcF84b61NG4GLIVYMh0jdH95+OHOV1dL/HuYpfifoJRpA7MXY6FL24jgCZ4q9x3u7rbkR3AtbOulJ9SXWbU4SpchCPpWm5OhT5hcElg3lc9mXVIrLid2ipySdyrxnyFcXz0W1yijDqYW1vqEgCKR+b1bRxJV+MWxkbqXXmsCMEt1YkUVAmLuIyNYYI4hXRxHxJiaHA91i1iUeLOhkxraJdfqlZdmWUS2D6IOlg0FjCAkJQtogjy0v2NaXq0Cc1VH3lpgAsszFjcqRdxpZvHUKA4wcDnevXDIhJxpYy4wa1CrvnuksN/61qE4/d1VdUEt6+7GmTiUSKxQYIiGPcmoY81rjBN1LDbiuEp2AhLeairBMTls7iSpcALXQa+mYhZ4sIOALUVMKokrEIKXr8TLdkAXn5rHC/opHGDHzSgTXFijev53ImbE1zVjqFdw4YwjkyDO9Yn4HiQQQPoUehWHS176Mqmz8urkemosJmLDa4Ax7DyQDdLS5sQ6jNsALmNrzkBU+i1FJkJma3R7wLvzZsFfft5pk0HYeCnmFUWhEFYTMo3qYpBCBM1hJpOh5akNYb6MRwUZvTSMDAKUzCQ2SjyqY9XTXlP4Lo/0I7Asd/E9t7yPgdgFHUSZs6HQaYX+wDmcConIQeddaoq5DXfp2Z1aiyx/ZCTHzNRpIt9DZHTr1PwSx+by0xWYrI0h6ts+i1r4m76i2kP1TeueQPk1hFmQz4SFz/gLOgeu5k7dB7znwvlPXksc3U5G/mQwf4Pz22ntEntcbed0ia1x912SpvUHnfbKW1Se9xtp7RJ3cH9uu2MNqo7uF+W/2f+CeoO7gt3l2fzXdwvbId57+LuNG8N7osv7j1/Fz591eHC8uze7eZ3Qy/rcHdfe9xd1h53l7XH3WU9M9z/AVi3DJH2EkqV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704" name="AutoShape 8" descr="data:image/png;base64,iVBORw0KGgoAAAANSUhEUgAAAO4AAABJCAMAAAANKepGAAAA0lBMVEWq4Pr///+p4Pq15PoASXy65fvtHCQARXmy6P8AQnYAQHUARnqu5P3yAAC16v+Fvt6n5//vFh7wEBjEqbjkNzrvCBHHlaEAT4Of2PTqLja2vNAYXo6k7/8YU4QoaZcAOnFel7xxqsyVzOlEf6naanhgnMFMhq6r3/GLxuPZZXCCu9u/9P8AM2y57/81apUlXIoxc6DiRkx4sdJTkLiyyt7dYGrMjZzrJy5Eg6zi9v3L7f3PhpbeTFPRfodAd6Ftpci9tMXcVV67t8rHm6y0x9uv1Onqo/VaAAAHYklEQVR4nO2Z63qbOBCGqaoGIcmQpE1RSwAb14TS+BA72bTdxmwPuf9b2hkJfApJ7biunzj+fhkYZuZFQprB1otnJWvbCfxd7XF3WXvcXdYzxf36cqf1dQH3FdlpvbqDa+2w9rjbTmmT2uNuO6VNao+77ZQ2qT3utlPapFbGJYd/J7HNaEVccnh2Kw+f7gRYDZec/bx4d/Xj6Q7wSrhEvj06OW68+fVkeVfDvb04OTg4aNyc/r0E/6xWwpWX744Q9/vzwCW33/To/vs8cC35+rpx0ri4lcv7t8icQ7L2qj7noc7bYsi5a8viHqJOT39cXdzcnuqD0lAyxiSx2FTThyGZC2KTPPSxtGZunPltzKSrf825m1iWHqrb8KB0Pr1/LuQjccnh7Y/3qF+Xl5fvjc70+ixV5nmJpbyp1IRB5cPWMM+ISY/JJB8O84ToZGQyY4q/PVKd9ZTMpu4Sic6T0qM3RIfGg8rzob7LhCdokJQh64GXwyXk58XBgq6v9H7EUkF5qlKHVvLz8jmrUSA4d2x/4AGvlF47hGMRjvVhEglKW6Vp06YiTBix3Cb37TDJfVG546k7gBAjCaOcGI9+r4VPkIy5w0UHfrHMF8JXsgzJhQn5WNzD/96dHC2q8e0MXQbcjtOkx+1SDs/LZz+OHVuA7HgMTtkw5A4eOrHfgtRz6jh8gsttTjXuKLZ5mHQm7sA5oRhCAlTEtUebI71UPheC9xO8IhxuK3cmZLt+li6DS85uThYH9+DgqPEaVmgSODAASe+c6/F1eFzhdjiMEEed95Qls5DjZTRzwpxJGEBhT3AdavsGl1O7nzTPObfBneDx+Yj4No4uI0FMKaCCHxEXDHAxJB+5gEuFTRVMjdmQj8f9eFyH+3aCqzqf07EPaURp2iFmcAeQFu2lKDgl25CrGBTFGDMakAdwnX6Wt9O0L2CCp+koKXHdzjnQ9putVAi0cVWIuLadMMC1HarOejMhVe1buQruybymuG0iJctCeMU6rjQvjVQRIAQKjiUs3DKBnJ1e4rpqAOep130AN8wY3NN2qBPBzUxpXEYirm90WcphMAvXjC6NU+YaXBXMhlxzdI+vXi8I16oK16pwy3ukgkct/EJ24Yy03CE8eN6ELYQVsCzxzqeHca0S19LvKOK6CfofoIcMT6QaFwba9rNuiRtNQ9ZrFdzvP9/OaxaXSM/gVtsxSfEd41FH4TbZbeJcHjIL7XC5/R2upTQu1AwlbjeHtyBudsEcJw4fnAGuCENNXk7m9iTk+rgHx40FzU7myehW9zMP1ybKY38E0d00hgfvMdyB+jhKXW9JXKvCHcLUjYsuPskxXkJcHo1ggMMMTADXzc3ihSHrC781lqqDh3EtWXBcKKkdR5l0P8M8C9fCbcHUjVsGl5e4Tt/rQfxREjqwMksMqfeHuJc8ft8F3MVtdwlc2GmDWEfnA9X9s7jV6MJNcNoO88DgQshzE3JcO75L4n64fjen62VwLVcVEaQBr1PRHcFkprgjS23XfsRkBk9xR+PC4u70NC7NcPdxxpHGnQv5aFyLVHVypddvjn6Li5m6ZBhBcKDrYImAdFBOQdqje5aqbvM+XFiO8D5c51UAJ8YlbrcF84b61NG4GLIVYMh0jdH95+OHOV1dL/HuYpfifoJRpA7MXY6FL24jgCZ4q9x3u7rbkR3AtbOulJ9SXWbU4SpchCPpWm5OhT5hcElg3lc9mXVIrLid2ipySdyrxnyFcXz0W1yijDqYW1vqEgCKR+b1bRxJV+MWxkbqXXmsCMEt1YkUVAmLuIyNYYI4hXRxHxJiaHA91i1iUeLOhkxraJdfqlZdmWUS2D6IOlg0FjCAkJQtogjy0v2NaXq0Cc1VH3lpgAsszFjcqRdxpZvHUKA4wcDnevXDIhJxpYy4wa1CrvnuksN/61qE4/d1VdUEt6+7GmTiUSKxQYIiGPcmoY81rjBN1LDbiuEp2AhLeairBMTls7iSpcALXQa+mYhZ4sIOALUVMKokrEIKXr8TLdkAXn5rHC/opHGDHzSgTXFijev53ImbE1zVjqFdw4YwjkyDO9Yn4HiQQQPoUehWHS176Mqmz8urkemosJmLDa4Ax7DyQDdLS5sQ6jNsALmNrzkBU+i1FJkJma3R7wLvzZsFfft5pk0HYeCnmFUWhEFYTMo3qYpBCBM1hJpOh5akNYb6MRwUZvTSMDAKUzCQ2SjyqY9XTXlP4Lo/0I7Asd/E9t7yPgdgFHUSZs6HQaYX+wDmcConIQeddaoq5DXfp2Z1aiyx/ZCTHzNRpIt9DZHTr1PwSx+by0xWYrI0h6ts+i1r4m76i2kP1TeueQPk1hFmQz4SFz/gLOgeu5k7dB7znwvlPXksc3U5G/mQwf4Pz22ntEntcbed0ia1x912SpvUHnfbKW1Se9xtp7RJ3cH9uu2MNqo7uF+W/2f+CeoO7gt3l2fzXdwvbId57+LuNG8N7osv7j1/Fz591eHC8uze7eZ3Qy/rcHdfe9xd1h53l7XH3WU9M9z/AVi3DJH2EkqV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706" name="AutoShape 10" descr="Bildergebnis für s it solution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708" name="AutoShape 12" descr="Bildergebnis für s it solution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531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 hasCustomPrompt="1"/>
          </p:nvPr>
        </p:nvSpPr>
        <p:spPr>
          <a:xfrm>
            <a:off x="517433" y="2188359"/>
            <a:ext cx="3338643" cy="39124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AT" dirty="0"/>
              <a:t> 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17432" y="1728897"/>
            <a:ext cx="3347985" cy="44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Picture 5" descr="fenster6"/>
          <p:cNvPicPr>
            <a:picLocks noChangeAspect="1" noChangeArrowheads="1"/>
          </p:cNvPicPr>
          <p:nvPr userDrawn="1"/>
        </p:nvPicPr>
        <p:blipFill>
          <a:blip r:embed="rId2" cstate="print"/>
          <a:srcRect t="26547" r="15083"/>
          <a:stretch>
            <a:fillRect/>
          </a:stretch>
        </p:blipFill>
        <p:spPr bwMode="auto">
          <a:xfrm>
            <a:off x="4018132" y="2093913"/>
            <a:ext cx="4675887" cy="2984528"/>
          </a:xfrm>
          <a:prstGeom prst="rect">
            <a:avLst/>
          </a:prstGeom>
          <a:noFill/>
        </p:spPr>
      </p:pic>
      <p:sp>
        <p:nvSpPr>
          <p:cNvPr id="12" name="Titel 6"/>
          <p:cNvSpPr txBox="1">
            <a:spLocks/>
          </p:cNvSpPr>
          <p:nvPr userDrawn="1"/>
        </p:nvSpPr>
        <p:spPr bwMode="auto">
          <a:xfrm>
            <a:off x="503910" y="5311278"/>
            <a:ext cx="8276023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813">
              <a:lnSpc>
                <a:spcPct val="95000"/>
              </a:lnSpc>
              <a:defRPr/>
            </a:pPr>
            <a:r>
              <a:rPr lang="de-DE" sz="1200" b="1" dirty="0">
                <a:solidFill>
                  <a:srgbClr val="65907B"/>
                </a:solidFill>
                <a:latin typeface="Verdana"/>
                <a:cs typeface="Verdana"/>
              </a:rPr>
              <a:t>DORDA Rechtsanwälte</a:t>
            </a:r>
            <a:r>
              <a:rPr lang="de-DE" sz="120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r>
              <a:rPr lang="de-DE" sz="1200" dirty="0">
                <a:latin typeface="Verdana"/>
                <a:cs typeface="Verdana"/>
              </a:rPr>
              <a:t>· Universitätsring 10 · 1010 Wien · </a:t>
            </a:r>
            <a:r>
              <a:rPr lang="de-DE" sz="1200" dirty="0">
                <a:latin typeface="Verdana"/>
                <a:cs typeface="Verdana"/>
                <a:hlinkClick r:id="rId3"/>
              </a:rPr>
              <a:t>www.dbj.at</a:t>
            </a:r>
            <a:endParaRPr lang="de-DE" sz="1200" dirty="0">
              <a:latin typeface="Verdana"/>
              <a:cs typeface="Verdana"/>
            </a:endParaRPr>
          </a:p>
          <a:p>
            <a:pPr defTabSz="912813">
              <a:lnSpc>
                <a:spcPct val="95000"/>
              </a:lnSpc>
              <a:defRPr/>
            </a:pPr>
            <a:endParaRPr lang="de-DE" sz="1200" dirty="0">
              <a:latin typeface="Verdana"/>
              <a:cs typeface="Verdana"/>
            </a:endParaRPr>
          </a:p>
          <a:p>
            <a:pPr algn="l">
              <a:spcAft>
                <a:spcPts val="0"/>
              </a:spcAft>
            </a:pPr>
            <a:r>
              <a:rPr lang="en-GB" sz="1200" b="1" dirty="0">
                <a:solidFill>
                  <a:srgbClr val="89CA80"/>
                </a:solidFill>
                <a:latin typeface="Verdana"/>
                <a:ea typeface="Times New Roman"/>
                <a:cs typeface="Times New Roman"/>
              </a:rPr>
              <a:t>International Law Office - Information Technology Award for Austria 2014, 2015, 2016 &amp; 2017</a:t>
            </a:r>
            <a:endParaRPr lang="de-AT" sz="1200" dirty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sz="1200" b="1" dirty="0">
                <a:solidFill>
                  <a:srgbClr val="4EA343"/>
                </a:solidFill>
                <a:latin typeface="Verdana"/>
                <a:ea typeface="Times New Roman"/>
                <a:cs typeface="Times New Roman"/>
              </a:rPr>
              <a:t>International Law Office - E-Commerce Award for Austria 2012 &amp; 2013</a:t>
            </a:r>
            <a:endParaRPr lang="de-AT" sz="1200" dirty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en-US" sz="1200" b="1" dirty="0">
                <a:solidFill>
                  <a:srgbClr val="95B5B0"/>
                </a:solidFill>
                <a:latin typeface="Verdana"/>
                <a:ea typeface="Times New Roman"/>
                <a:cs typeface="Times New Roman"/>
              </a:rPr>
              <a:t>International Law Office - Austrian Client Choice Award 2012, 2013 &amp; 2014</a:t>
            </a:r>
            <a:endParaRPr lang="de-AT" sz="1200" dirty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1200"/>
              </a:spcAft>
            </a:pPr>
            <a:r>
              <a:rPr lang="en-GB" sz="1200" b="1" dirty="0">
                <a:solidFill>
                  <a:srgbClr val="50786E"/>
                </a:solidFill>
                <a:latin typeface="Verdana"/>
                <a:ea typeface="Times New Roman"/>
                <a:cs typeface="Times New Roman"/>
              </a:rPr>
              <a:t>IFLR European Awards - Austrian Law Firm of the Year 2013 </a:t>
            </a:r>
          </a:p>
          <a:p>
            <a:pPr algn="l">
              <a:spcAft>
                <a:spcPts val="1200"/>
              </a:spcAft>
            </a:pPr>
            <a:br>
              <a:rPr kumimoji="0" lang="de-AT" sz="1200" b="1" i="0" u="none" strike="noStrike" kern="0" cap="none" spc="0" normalizeH="0" baseline="0" noProof="0" dirty="0">
                <a:ln>
                  <a:noFill/>
                </a:ln>
                <a:solidFill>
                  <a:srgbClr val="458066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de-AT" sz="1200" b="1" i="0" u="none" strike="noStrike" kern="0" cap="none" spc="0" normalizeH="0" baseline="0" noProof="0" dirty="0">
              <a:ln>
                <a:noFill/>
              </a:ln>
              <a:solidFill>
                <a:srgbClr val="458066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508379" y="6507181"/>
            <a:ext cx="8119135" cy="1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912813">
              <a:lnSpc>
                <a:spcPct val="95000"/>
              </a:lnSpc>
              <a:spcBef>
                <a:spcPct val="15000"/>
              </a:spcBef>
            </a:pPr>
            <a:r>
              <a:rPr lang="de-AT" sz="1100" b="0" dirty="0">
                <a:solidFill>
                  <a:schemeClr val="tx1"/>
                </a:solidFill>
                <a:latin typeface="Verdana"/>
                <a:cs typeface="Verdana"/>
              </a:rPr>
              <a:t>Diese Unterlage wurde sorgfältig ausgearbeitet, kann jedoch individuelle Beratung im Einzelfall nicht ersetzen.</a:t>
            </a:r>
          </a:p>
        </p:txBody>
      </p:sp>
    </p:spTree>
    <p:extLst>
      <p:ext uri="{BB962C8B-B14F-4D97-AF65-F5344CB8AC3E}">
        <p14:creationId xmlns:p14="http://schemas.microsoft.com/office/powerpoint/2010/main" val="22535214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55738"/>
            <a:ext cx="5111750" cy="40280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Verdana"/>
                <a:cs typeface="Verdana"/>
              </a:defRPr>
            </a:lvl1pPr>
            <a:lvl2pPr>
              <a:defRPr sz="1000">
                <a:latin typeface="Verdana"/>
                <a:cs typeface="Verdana"/>
              </a:defRPr>
            </a:lvl2pPr>
            <a:lvl3pPr>
              <a:defRPr sz="1000">
                <a:latin typeface="Verdana"/>
                <a:cs typeface="Verdana"/>
              </a:defRPr>
            </a:lvl3pPr>
            <a:lvl4pPr>
              <a:defRPr sz="1000">
                <a:latin typeface="Verdana"/>
                <a:cs typeface="Verdana"/>
              </a:defRPr>
            </a:lvl4pPr>
            <a:lvl5pPr>
              <a:defRPr sz="1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6" y="1455738"/>
            <a:ext cx="3008313" cy="4028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0" name="Rectangle 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</p:spTree>
    <p:extLst>
      <p:ext uri="{BB962C8B-B14F-4D97-AF65-F5344CB8AC3E}">
        <p14:creationId xmlns:p14="http://schemas.microsoft.com/office/powerpoint/2010/main" val="2435410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nhaltsplatzhalter 3"/>
          <p:cNvSpPr>
            <a:spLocks noGrp="1"/>
          </p:cNvSpPr>
          <p:nvPr>
            <p:ph sz="half" idx="20" hasCustomPrompt="1"/>
          </p:nvPr>
        </p:nvSpPr>
        <p:spPr>
          <a:xfrm>
            <a:off x="4697608" y="1322971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199" y="1313232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14" name="Rectangle 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457199" y="2570789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457199" y="3817307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3" name="Inhaltsplatzhalter 2"/>
          <p:cNvSpPr>
            <a:spLocks noGrp="1"/>
          </p:cNvSpPr>
          <p:nvPr>
            <p:ph sz="half" idx="17"/>
          </p:nvPr>
        </p:nvSpPr>
        <p:spPr>
          <a:xfrm>
            <a:off x="457200" y="1818746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4" name="Inhaltsplatzhalter 2"/>
          <p:cNvSpPr>
            <a:spLocks noGrp="1"/>
          </p:cNvSpPr>
          <p:nvPr>
            <p:ph sz="half" idx="18"/>
          </p:nvPr>
        </p:nvSpPr>
        <p:spPr>
          <a:xfrm>
            <a:off x="457200" y="3069749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5" name="Inhaltsplatzhalter 2"/>
          <p:cNvSpPr>
            <a:spLocks noGrp="1"/>
          </p:cNvSpPr>
          <p:nvPr>
            <p:ph sz="half" idx="19"/>
          </p:nvPr>
        </p:nvSpPr>
        <p:spPr>
          <a:xfrm>
            <a:off x="457200" y="4320751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7" name="Inhaltsplatzhalter 3"/>
          <p:cNvSpPr>
            <a:spLocks noGrp="1"/>
          </p:cNvSpPr>
          <p:nvPr>
            <p:ph sz="half" idx="21" hasCustomPrompt="1"/>
          </p:nvPr>
        </p:nvSpPr>
        <p:spPr>
          <a:xfrm>
            <a:off x="4697608" y="2572590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38" name="Inhaltsplatzhalter 3"/>
          <p:cNvSpPr>
            <a:spLocks noGrp="1"/>
          </p:cNvSpPr>
          <p:nvPr>
            <p:ph sz="half" idx="22" hasCustomPrompt="1"/>
          </p:nvPr>
        </p:nvSpPr>
        <p:spPr>
          <a:xfrm>
            <a:off x="4697608" y="3815891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3" hasCustomPrompt="1"/>
          </p:nvPr>
        </p:nvSpPr>
        <p:spPr>
          <a:xfrm>
            <a:off x="457199" y="5061469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24"/>
          </p:nvPr>
        </p:nvSpPr>
        <p:spPr>
          <a:xfrm>
            <a:off x="457200" y="5564913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5" hasCustomPrompt="1"/>
          </p:nvPr>
        </p:nvSpPr>
        <p:spPr>
          <a:xfrm>
            <a:off x="4697608" y="5060053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</p:spTree>
    <p:extLst>
      <p:ext uri="{BB962C8B-B14F-4D97-AF65-F5344CB8AC3E}">
        <p14:creationId xmlns:p14="http://schemas.microsoft.com/office/powerpoint/2010/main" val="88353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3076" y="2258258"/>
            <a:ext cx="4015296" cy="2370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>
                <a:latin typeface="Verdana"/>
                <a:cs typeface="Verdana"/>
              </a:defRPr>
            </a:lvl2pPr>
            <a:lvl3pPr marL="914400" indent="0" algn="l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 algn="l">
              <a:buFontTx/>
              <a:buNone/>
              <a:defRPr sz="1800">
                <a:latin typeface="Verdana"/>
                <a:cs typeface="Verdana"/>
              </a:defRPr>
            </a:lvl4pPr>
            <a:lvl5pPr marL="1828800" indent="0" algn="l">
              <a:buFontTx/>
              <a:buNone/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3076" y="1224288"/>
            <a:ext cx="3067421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473076" y="5017447"/>
            <a:ext cx="3067421" cy="3690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573726" y="2258258"/>
            <a:ext cx="4116526" cy="2370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>
                <a:latin typeface="Verdana"/>
                <a:cs typeface="Verdana"/>
              </a:defRPr>
            </a:lvl2pPr>
            <a:lvl3pPr marL="914400" indent="0" algn="l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 algn="l">
              <a:buFontTx/>
              <a:buNone/>
              <a:defRPr sz="1800">
                <a:latin typeface="Verdana"/>
                <a:cs typeface="Verdana"/>
              </a:defRPr>
            </a:lvl4pPr>
            <a:lvl5pPr marL="1828800" indent="0" algn="l">
              <a:buFontTx/>
              <a:buNone/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" y="5018938"/>
            <a:ext cx="8229600" cy="0"/>
          </a:xfrm>
          <a:prstGeom prst="line">
            <a:avLst/>
          </a:prstGeom>
          <a:ln w="12700">
            <a:solidFill>
              <a:srgbClr val="659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57200" y="1972988"/>
            <a:ext cx="8229600" cy="0"/>
          </a:xfrm>
          <a:prstGeom prst="line">
            <a:avLst/>
          </a:prstGeom>
          <a:ln w="12700">
            <a:solidFill>
              <a:srgbClr val="659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7" name="Rectangle 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</p:spTree>
    <p:extLst>
      <p:ext uri="{BB962C8B-B14F-4D97-AF65-F5344CB8AC3E}">
        <p14:creationId xmlns:p14="http://schemas.microsoft.com/office/powerpoint/2010/main" val="142853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52564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9" name="Rectangle 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  <p:sp>
        <p:nvSpPr>
          <p:cNvPr id="10" name="Titel 4"/>
          <p:cNvSpPr txBox="1">
            <a:spLocks/>
          </p:cNvSpPr>
          <p:nvPr userDrawn="1"/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e-AT" dirty="0">
                <a:solidFill>
                  <a:srgbClr val="95B4A2"/>
                </a:solidFill>
              </a:rPr>
              <a:t>Mastertitelformat bearbeiten</a:t>
            </a:r>
            <a:endParaRPr lang="de-DE" dirty="0">
              <a:solidFill>
                <a:srgbClr val="95B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6" name="Object 14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69618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2679699" y="3278564"/>
            <a:ext cx="6016626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2600" b="1" baseline="0" smtClean="0">
                <a:solidFill>
                  <a:schemeClr val="accent1"/>
                </a:solidFill>
                <a:ea typeface="Geneva"/>
                <a:cs typeface="Geneva"/>
              </a:defRPr>
            </a:lvl1pPr>
          </a:lstStyle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9" name="Bild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72101" y="1184275"/>
            <a:ext cx="1498600" cy="1511300"/>
          </a:xfrm>
          <a:prstGeom prst="rect">
            <a:avLst/>
          </a:prstGeom>
        </p:spPr>
      </p:pic>
      <p:sp>
        <p:nvSpPr>
          <p:cNvPr id="13" name="Titelplatzhalter 1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672343" y="2315578"/>
            <a:ext cx="4222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800" b="0" baseline="0" smtClean="0">
                <a:solidFill>
                  <a:schemeClr val="accent1"/>
                </a:solidFill>
                <a:latin typeface="Verdana" pitchFamily="34" charset="0"/>
                <a:ea typeface="Geneva"/>
                <a:cs typeface="Geneva"/>
              </a:defRPr>
            </a:lvl1pPr>
            <a:lvl2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19938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839876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259815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679753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>
                <a:solidFill>
                  <a:srgbClr val="4F81BD"/>
                </a:solidFill>
              </a:rPr>
              <a:t>Wir schaffen Klarheit.</a:t>
            </a:r>
            <a:endParaRPr lang="en-US" kern="0" dirty="0">
              <a:solidFill>
                <a:srgbClr val="4F81BD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4294967295" hasCustomPrompt="1"/>
            <p:custDataLst>
              <p:tags r:id="rId4"/>
            </p:custDataLst>
          </p:nvPr>
        </p:nvSpPr>
        <p:spPr>
          <a:xfrm>
            <a:off x="2679700" y="5793334"/>
            <a:ext cx="6016625" cy="396875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solidFill>
                  <a:schemeClr val="accent1"/>
                </a:solidFill>
              </a:rPr>
              <a:t>Referenten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durch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Klicken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hinzufügen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2093913"/>
            <a:ext cx="8171609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33635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39069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17432" y="2093913"/>
            <a:ext cx="3881354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  <p:custDataLst>
              <p:tags r:id="rId5"/>
            </p:custDataLst>
          </p:nvPr>
        </p:nvSpPr>
        <p:spPr>
          <a:xfrm>
            <a:off x="4572000" y="2093913"/>
            <a:ext cx="4099015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89889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2093913"/>
            <a:ext cx="3881354" cy="1957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572000" y="2093913"/>
            <a:ext cx="4099015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17432" y="4245235"/>
            <a:ext cx="3881354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572000" y="4244639"/>
            <a:ext cx="4099015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48453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 hasCustomPrompt="1"/>
          </p:nvPr>
        </p:nvSpPr>
        <p:spPr>
          <a:xfrm>
            <a:off x="517433" y="2188359"/>
            <a:ext cx="3338643" cy="39124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AT" dirty="0"/>
              <a:t> 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17432" y="1728897"/>
            <a:ext cx="3347985" cy="44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Picture 5" descr="fenster6"/>
          <p:cNvPicPr>
            <a:picLocks noChangeAspect="1" noChangeArrowheads="1"/>
          </p:cNvPicPr>
          <p:nvPr userDrawn="1"/>
        </p:nvPicPr>
        <p:blipFill>
          <a:blip r:embed="rId2" cstate="print"/>
          <a:srcRect t="26547" r="15083"/>
          <a:stretch>
            <a:fillRect/>
          </a:stretch>
        </p:blipFill>
        <p:spPr bwMode="auto">
          <a:xfrm>
            <a:off x="4018132" y="2093913"/>
            <a:ext cx="4675887" cy="2984528"/>
          </a:xfrm>
          <a:prstGeom prst="rect">
            <a:avLst/>
          </a:prstGeom>
          <a:noFill/>
        </p:spPr>
      </p:pic>
      <p:sp>
        <p:nvSpPr>
          <p:cNvPr id="12" name="Titel 6"/>
          <p:cNvSpPr txBox="1">
            <a:spLocks/>
          </p:cNvSpPr>
          <p:nvPr userDrawn="1"/>
        </p:nvSpPr>
        <p:spPr bwMode="auto">
          <a:xfrm>
            <a:off x="503910" y="5311278"/>
            <a:ext cx="8250623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813">
              <a:lnSpc>
                <a:spcPct val="95000"/>
              </a:lnSpc>
              <a:defRPr/>
            </a:pPr>
            <a:r>
              <a:rPr lang="de-DE" sz="1200" b="1" dirty="0">
                <a:solidFill>
                  <a:srgbClr val="65907B"/>
                </a:solidFill>
                <a:latin typeface="Verdana"/>
                <a:cs typeface="Verdana"/>
              </a:rPr>
              <a:t>DORDA Rechtsanwälte</a:t>
            </a:r>
            <a:r>
              <a:rPr lang="de-DE" sz="120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Verdana"/>
                <a:cs typeface="Verdana"/>
              </a:rPr>
              <a:t>· Universitätsring 10 · 1010 Wien · </a:t>
            </a:r>
            <a:r>
              <a:rPr lang="de-DE" sz="1200" dirty="0">
                <a:solidFill>
                  <a:prstClr val="black"/>
                </a:solidFill>
                <a:latin typeface="Verdana"/>
                <a:cs typeface="Verdana"/>
                <a:hlinkClick r:id="rId3"/>
              </a:rPr>
              <a:t>www.dbj.at</a:t>
            </a:r>
            <a:endParaRPr lang="de-DE" sz="12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912813">
              <a:lnSpc>
                <a:spcPct val="95000"/>
              </a:lnSpc>
              <a:defRPr/>
            </a:pPr>
            <a:endParaRPr lang="de-DE" sz="1200" dirty="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89CA80"/>
                </a:solidFill>
                <a:latin typeface="Verdana"/>
                <a:ea typeface="Times New Roman"/>
                <a:cs typeface="Times New Roman"/>
              </a:rPr>
              <a:t>International Law Office - Information Technology Award for Austria 2014, 2015, 2016 &amp; 2017</a:t>
            </a:r>
            <a:endParaRPr lang="de-AT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4EA343"/>
                </a:solidFill>
                <a:latin typeface="Verdana"/>
                <a:ea typeface="Times New Roman"/>
                <a:cs typeface="Times New Roman"/>
              </a:rPr>
              <a:t>International Law Office - E-Commerce Award for Austria 2012 &amp; 2013</a:t>
            </a:r>
            <a:endParaRPr lang="de-AT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95B5B0"/>
                </a:solidFill>
                <a:latin typeface="Verdana"/>
                <a:ea typeface="Times New Roman"/>
                <a:cs typeface="Times New Roman"/>
              </a:rPr>
              <a:t>International Law Office - Austrian Client Choice Award 2012, 2013 &amp; 2014</a:t>
            </a:r>
            <a:endParaRPr lang="de-AT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GB" sz="1200" b="1" dirty="0">
                <a:solidFill>
                  <a:srgbClr val="50786E"/>
                </a:solidFill>
                <a:latin typeface="Verdana"/>
                <a:ea typeface="Times New Roman"/>
                <a:cs typeface="Times New Roman"/>
              </a:rPr>
              <a:t>IFLR European Awards - Austrian Law Firm of the Year 2013 </a:t>
            </a:r>
          </a:p>
          <a:p>
            <a:pPr>
              <a:spcAft>
                <a:spcPts val="1200"/>
              </a:spcAft>
            </a:pPr>
            <a:br>
              <a:rPr lang="de-AT" sz="1200" b="1" kern="0" dirty="0">
                <a:solidFill>
                  <a:srgbClr val="458066"/>
                </a:solidFill>
                <a:latin typeface="Calibri"/>
                <a:ea typeface="Calibri"/>
                <a:cs typeface="Times New Roman"/>
              </a:rPr>
            </a:br>
            <a:endParaRPr lang="de-AT" sz="1200" b="1" kern="0" dirty="0">
              <a:solidFill>
                <a:srgbClr val="45806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508379" y="6507181"/>
            <a:ext cx="8119135" cy="1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2813">
              <a:lnSpc>
                <a:spcPct val="95000"/>
              </a:lnSpc>
              <a:spcBef>
                <a:spcPct val="15000"/>
              </a:spcBef>
            </a:pPr>
            <a:r>
              <a:rPr lang="de-AT" sz="1100" dirty="0">
                <a:solidFill>
                  <a:prstClr val="black"/>
                </a:solidFill>
                <a:latin typeface="Verdana"/>
                <a:cs typeface="Verdana"/>
              </a:rPr>
              <a:t>Diese Unterlage wurde sorgfältig ausgearbeitet, kann jedoch individuelle Beratung im Einzelfall nicht ersetzen.</a:t>
            </a:r>
          </a:p>
        </p:txBody>
      </p:sp>
    </p:spTree>
    <p:extLst>
      <p:ext uri="{BB962C8B-B14F-4D97-AF65-F5344CB8AC3E}">
        <p14:creationId xmlns:p14="http://schemas.microsoft.com/office/powerpoint/2010/main" val="2253521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55738"/>
            <a:ext cx="5111750" cy="40280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Verdana"/>
                <a:cs typeface="Verdana"/>
              </a:defRPr>
            </a:lvl1pPr>
            <a:lvl2pPr>
              <a:defRPr sz="1000">
                <a:latin typeface="Verdana"/>
                <a:cs typeface="Verdana"/>
              </a:defRPr>
            </a:lvl2pPr>
            <a:lvl3pPr>
              <a:defRPr sz="1000">
                <a:latin typeface="Verdana"/>
                <a:cs typeface="Verdana"/>
              </a:defRPr>
            </a:lvl3pPr>
            <a:lvl4pPr>
              <a:defRPr sz="1000">
                <a:latin typeface="Verdana"/>
                <a:cs typeface="Verdana"/>
              </a:defRPr>
            </a:lvl4pPr>
            <a:lvl5pPr>
              <a:defRPr sz="1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6" y="1455738"/>
            <a:ext cx="3008313" cy="4028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spcBef>
                <a:spcPct val="0"/>
              </a:spcBef>
              <a:defRPr/>
            </a:pPr>
            <a:r>
              <a:rPr lang="en-US" sz="1000" b="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b="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spcBef>
                  <a:spcPct val="0"/>
                </a:spcBef>
                <a:defRPr/>
              </a:pPr>
              <a:t>‹Nr.›</a:t>
            </a:fld>
            <a:endParaRPr lang="en-US" sz="1000" b="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10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algn="l" defTabSz="912813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</p:spTree>
    <p:extLst>
      <p:ext uri="{BB962C8B-B14F-4D97-AF65-F5344CB8AC3E}">
        <p14:creationId xmlns:p14="http://schemas.microsoft.com/office/powerpoint/2010/main" val="243541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94F5C771-2897-4167-BD90-5659BF7EFB6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 </a:t>
            </a:r>
            <a:fld id="{966FC79C-568F-41D8-8006-5DFA60B9BB2C}" type="slidenum">
              <a:rPr lang="en-US" altLang="de-DE" sz="1000" smtClean="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‹Nr.›</a:t>
            </a:fld>
            <a:endParaRPr lang="en-US" altLang="de-DE" sz="1000">
              <a:solidFill>
                <a:srgbClr val="659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A01FE41-8C04-492C-A40F-4588A16CE1F0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63" y="6445250"/>
            <a:ext cx="269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 anchor="b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www.dorda.at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320799"/>
            <a:ext cx="8229600" cy="5016501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50000"/>
              </a:lnSpc>
              <a:spcBef>
                <a:spcPts val="400"/>
              </a:spcBef>
              <a:buClr>
                <a:srgbClr val="95B4A2"/>
              </a:buClr>
              <a:buFont typeface="Wingdings" pitchFamily="2" charset="2"/>
              <a:buChar char="§"/>
              <a:defRPr>
                <a:latin typeface="Verdana"/>
                <a:cs typeface="Verdana"/>
              </a:defRPr>
            </a:lvl1pPr>
            <a:lvl2pPr marL="541338" indent="-185738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914400" indent="-195263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Symbol" pitchFamily="18" charset="2"/>
              <a:buChar char="-"/>
              <a:defRPr sz="1600"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84456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mit Unt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>
            <a:extLst>
              <a:ext uri="{FF2B5EF4-FFF2-40B4-BE49-F238E27FC236}">
                <a16:creationId xmlns:a16="http://schemas.microsoft.com/office/drawing/2014/main" id="{10581920-61C2-4C82-8681-746CA9B0FE9A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 </a:t>
            </a:r>
            <a:fld id="{ED874C1D-32F7-4CC9-BE48-D12E281972FF}" type="slidenum">
              <a:rPr lang="en-US" altLang="de-DE" sz="1000" smtClean="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‹Nr.›</a:t>
            </a:fld>
            <a:endParaRPr lang="en-US" altLang="de-DE" sz="1000">
              <a:solidFill>
                <a:srgbClr val="659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B5205AC1-5551-43DB-BBB2-A0FD59BB8707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63" y="6445250"/>
            <a:ext cx="269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 anchor="b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www.dorda.at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4490672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50000"/>
              </a:lnSpc>
              <a:spcBef>
                <a:spcPts val="400"/>
              </a:spcBef>
              <a:buClr>
                <a:srgbClr val="95B4A2"/>
              </a:buClr>
              <a:buFont typeface="Wingdings" pitchFamily="2" charset="2"/>
              <a:buChar char="§"/>
              <a:defRPr>
                <a:latin typeface="Verdana"/>
                <a:cs typeface="Verdana"/>
              </a:defRPr>
            </a:lvl1pPr>
            <a:lvl2pPr marL="541338" indent="-185738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914400" indent="-195263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Symbol" pitchFamily="18" charset="2"/>
              <a:buChar char="-"/>
              <a:defRPr sz="1400"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57199" y="1304403"/>
            <a:ext cx="8229600" cy="406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73C6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1571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55738"/>
            <a:ext cx="5111750" cy="40280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Verdana"/>
                <a:cs typeface="Verdana"/>
              </a:defRPr>
            </a:lvl1pPr>
            <a:lvl2pPr>
              <a:defRPr sz="1000">
                <a:latin typeface="Verdana"/>
                <a:cs typeface="Verdana"/>
              </a:defRPr>
            </a:lvl2pPr>
            <a:lvl3pPr>
              <a:defRPr sz="1000">
                <a:latin typeface="Verdana"/>
                <a:cs typeface="Verdana"/>
              </a:defRPr>
            </a:lvl3pPr>
            <a:lvl4pPr>
              <a:defRPr sz="1000">
                <a:latin typeface="Verdana"/>
                <a:cs typeface="Verdana"/>
              </a:defRPr>
            </a:lvl4pPr>
            <a:lvl5pPr>
              <a:defRPr sz="1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6" y="1455738"/>
            <a:ext cx="3008313" cy="4028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defRPr/>
            </a:pPr>
            <a:r>
              <a:rPr lang="en-US" sz="100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defRPr/>
              </a:pPr>
              <a:t>‹Nr.›</a:t>
            </a:fld>
            <a:endParaRPr lang="en-US" sz="100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10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</p:spTree>
    <p:extLst>
      <p:ext uri="{BB962C8B-B14F-4D97-AF65-F5344CB8AC3E}">
        <p14:creationId xmlns:p14="http://schemas.microsoft.com/office/powerpoint/2010/main" val="243541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nhaltsplatzhalter 3"/>
          <p:cNvSpPr>
            <a:spLocks noGrp="1"/>
          </p:cNvSpPr>
          <p:nvPr>
            <p:ph sz="half" idx="20" hasCustomPrompt="1"/>
          </p:nvPr>
        </p:nvSpPr>
        <p:spPr>
          <a:xfrm>
            <a:off x="4697608" y="1322971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199" y="1313232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13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defRPr/>
            </a:pPr>
            <a:r>
              <a:rPr lang="en-US" sz="100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defRPr/>
              </a:pPr>
              <a:t>‹Nr.›</a:t>
            </a:fld>
            <a:endParaRPr lang="en-US" sz="100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14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457199" y="2570789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457199" y="3817307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3" name="Inhaltsplatzhalter 2"/>
          <p:cNvSpPr>
            <a:spLocks noGrp="1"/>
          </p:cNvSpPr>
          <p:nvPr>
            <p:ph sz="half" idx="17"/>
          </p:nvPr>
        </p:nvSpPr>
        <p:spPr>
          <a:xfrm>
            <a:off x="457200" y="1818746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4" name="Inhaltsplatzhalter 2"/>
          <p:cNvSpPr>
            <a:spLocks noGrp="1"/>
          </p:cNvSpPr>
          <p:nvPr>
            <p:ph sz="half" idx="18"/>
          </p:nvPr>
        </p:nvSpPr>
        <p:spPr>
          <a:xfrm>
            <a:off x="457200" y="3069749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5" name="Inhaltsplatzhalter 2"/>
          <p:cNvSpPr>
            <a:spLocks noGrp="1"/>
          </p:cNvSpPr>
          <p:nvPr>
            <p:ph sz="half" idx="19"/>
          </p:nvPr>
        </p:nvSpPr>
        <p:spPr>
          <a:xfrm>
            <a:off x="457200" y="4320751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7" name="Inhaltsplatzhalter 3"/>
          <p:cNvSpPr>
            <a:spLocks noGrp="1"/>
          </p:cNvSpPr>
          <p:nvPr>
            <p:ph sz="half" idx="21" hasCustomPrompt="1"/>
          </p:nvPr>
        </p:nvSpPr>
        <p:spPr>
          <a:xfrm>
            <a:off x="4697608" y="2572590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38" name="Inhaltsplatzhalter 3"/>
          <p:cNvSpPr>
            <a:spLocks noGrp="1"/>
          </p:cNvSpPr>
          <p:nvPr>
            <p:ph sz="half" idx="22" hasCustomPrompt="1"/>
          </p:nvPr>
        </p:nvSpPr>
        <p:spPr>
          <a:xfrm>
            <a:off x="4697608" y="3815891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3" hasCustomPrompt="1"/>
          </p:nvPr>
        </p:nvSpPr>
        <p:spPr>
          <a:xfrm>
            <a:off x="457199" y="5061469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24"/>
          </p:nvPr>
        </p:nvSpPr>
        <p:spPr>
          <a:xfrm>
            <a:off x="457200" y="5564913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5" hasCustomPrompt="1"/>
          </p:nvPr>
        </p:nvSpPr>
        <p:spPr>
          <a:xfrm>
            <a:off x="4697608" y="5060053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</p:spTree>
    <p:extLst>
      <p:ext uri="{BB962C8B-B14F-4D97-AF65-F5344CB8AC3E}">
        <p14:creationId xmlns:p14="http://schemas.microsoft.com/office/powerpoint/2010/main" val="883539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3076" y="2258258"/>
            <a:ext cx="4015296" cy="2370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>
                <a:latin typeface="Verdana"/>
                <a:cs typeface="Verdana"/>
              </a:defRPr>
            </a:lvl2pPr>
            <a:lvl3pPr marL="914400" indent="0" algn="l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 algn="l">
              <a:buFontTx/>
              <a:buNone/>
              <a:defRPr sz="1800">
                <a:latin typeface="Verdana"/>
                <a:cs typeface="Verdana"/>
              </a:defRPr>
            </a:lvl4pPr>
            <a:lvl5pPr marL="1828800" indent="0" algn="l">
              <a:buFontTx/>
              <a:buNone/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3076" y="1224288"/>
            <a:ext cx="3067421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473076" y="5017447"/>
            <a:ext cx="3067421" cy="3690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573726" y="2258258"/>
            <a:ext cx="4116526" cy="2370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>
                <a:latin typeface="Verdana"/>
                <a:cs typeface="Verdana"/>
              </a:defRPr>
            </a:lvl2pPr>
            <a:lvl3pPr marL="914400" indent="0" algn="l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 algn="l">
              <a:buFontTx/>
              <a:buNone/>
              <a:defRPr sz="1800">
                <a:latin typeface="Verdana"/>
                <a:cs typeface="Verdana"/>
              </a:defRPr>
            </a:lvl4pPr>
            <a:lvl5pPr marL="1828800" indent="0" algn="l">
              <a:buFontTx/>
              <a:buNone/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" y="5018938"/>
            <a:ext cx="8229600" cy="0"/>
          </a:xfrm>
          <a:prstGeom prst="line">
            <a:avLst/>
          </a:prstGeom>
          <a:ln w="12700">
            <a:solidFill>
              <a:srgbClr val="659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57200" y="1972988"/>
            <a:ext cx="8229600" cy="0"/>
          </a:xfrm>
          <a:prstGeom prst="line">
            <a:avLst/>
          </a:prstGeom>
          <a:ln w="12700">
            <a:solidFill>
              <a:srgbClr val="659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4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defRPr/>
            </a:pPr>
            <a:r>
              <a:rPr lang="en-US" sz="100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defRPr/>
              </a:pPr>
              <a:t>‹Nr.›</a:t>
            </a:fld>
            <a:endParaRPr lang="en-US" sz="100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17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</p:spTree>
    <p:extLst>
      <p:ext uri="{BB962C8B-B14F-4D97-AF65-F5344CB8AC3E}">
        <p14:creationId xmlns:p14="http://schemas.microsoft.com/office/powerpoint/2010/main" val="1428532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52564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defRPr/>
            </a:pPr>
            <a:r>
              <a:rPr lang="en-US" sz="100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defRPr/>
              </a:pPr>
              <a:t>‹Nr.›</a:t>
            </a:fld>
            <a:endParaRPr lang="en-US" sz="100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9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defTabSz="912813">
              <a:defRPr/>
            </a:pPr>
            <a:r>
              <a:rPr lang="en-US" sz="100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  <p:sp>
        <p:nvSpPr>
          <p:cNvPr id="10" name="Titel 4"/>
          <p:cNvSpPr txBox="1">
            <a:spLocks/>
          </p:cNvSpPr>
          <p:nvPr userDrawn="1"/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e-AT" dirty="0">
                <a:solidFill>
                  <a:srgbClr val="95B4A2"/>
                </a:solidFill>
              </a:rPr>
              <a:t>Mastertitelformat bearbeiten</a:t>
            </a:r>
            <a:endParaRPr lang="de-DE" dirty="0">
              <a:solidFill>
                <a:srgbClr val="95B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1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6" name="Object 14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69618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2679699" y="3278564"/>
            <a:ext cx="6016626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2600" b="1" baseline="0" smtClean="0">
                <a:solidFill>
                  <a:schemeClr val="accent1"/>
                </a:solidFill>
                <a:ea typeface="Geneva"/>
                <a:cs typeface="Geneva"/>
              </a:defRPr>
            </a:lvl1pPr>
          </a:lstStyle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9" name="Bild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72101" y="1184275"/>
            <a:ext cx="1498600" cy="1511300"/>
          </a:xfrm>
          <a:prstGeom prst="rect">
            <a:avLst/>
          </a:prstGeom>
        </p:spPr>
      </p:pic>
      <p:sp>
        <p:nvSpPr>
          <p:cNvPr id="13" name="Titelplatzhalter 1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672343" y="2315578"/>
            <a:ext cx="4222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800" b="0" baseline="0" smtClean="0">
                <a:solidFill>
                  <a:schemeClr val="accent1"/>
                </a:solidFill>
                <a:latin typeface="Verdana" pitchFamily="34" charset="0"/>
                <a:ea typeface="Geneva"/>
                <a:cs typeface="Geneva"/>
              </a:defRPr>
            </a:lvl1pPr>
            <a:lvl2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19938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839876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259815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679753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>
                <a:solidFill>
                  <a:srgbClr val="4F81BD"/>
                </a:solidFill>
              </a:rPr>
              <a:t>Wir schaffen Klarheit.</a:t>
            </a:r>
            <a:endParaRPr lang="en-US" kern="0" dirty="0">
              <a:solidFill>
                <a:srgbClr val="4F81BD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4294967295" hasCustomPrompt="1"/>
            <p:custDataLst>
              <p:tags r:id="rId4"/>
            </p:custDataLst>
          </p:nvPr>
        </p:nvSpPr>
        <p:spPr>
          <a:xfrm>
            <a:off x="2679700" y="5793334"/>
            <a:ext cx="6016625" cy="396875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solidFill>
                  <a:schemeClr val="accent1"/>
                </a:solidFill>
              </a:rPr>
              <a:t>Referenten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durch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Klicken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hinzufügen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2093913"/>
            <a:ext cx="8171609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541099" y="6597218"/>
            <a:ext cx="4103077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747462" y="6597219"/>
            <a:ext cx="940804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52A5-08CF-4A4E-B5DA-466EB1F6C9E2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635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39069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17432" y="2093913"/>
            <a:ext cx="3881354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  <p:custDataLst>
              <p:tags r:id="rId5"/>
            </p:custDataLst>
          </p:nvPr>
        </p:nvSpPr>
        <p:spPr>
          <a:xfrm>
            <a:off x="4572000" y="2093913"/>
            <a:ext cx="4099015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  <p:custDataLst>
              <p:tags r:id="rId6"/>
            </p:custDataLst>
          </p:nvPr>
        </p:nvSpPr>
        <p:spPr>
          <a:xfrm>
            <a:off x="2541099" y="6597218"/>
            <a:ext cx="4103077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  <p:custDataLst>
              <p:tags r:id="rId7"/>
            </p:custDataLst>
          </p:nvPr>
        </p:nvSpPr>
        <p:spPr>
          <a:xfrm>
            <a:off x="7747462" y="6597219"/>
            <a:ext cx="940804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3213-5DAF-4607-936A-4160DBE2EDC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889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2093913"/>
            <a:ext cx="3881354" cy="1957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572000" y="2093913"/>
            <a:ext cx="4099015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17432" y="4245235"/>
            <a:ext cx="3881354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572000" y="4244639"/>
            <a:ext cx="4099015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4"/>
          </p:nvPr>
        </p:nvSpPr>
        <p:spPr>
          <a:xfrm>
            <a:off x="2541099" y="6597218"/>
            <a:ext cx="4103077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25"/>
          </p:nvPr>
        </p:nvSpPr>
        <p:spPr>
          <a:xfrm>
            <a:off x="7747462" y="6597219"/>
            <a:ext cx="940804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4A44-684E-48DC-8E65-D292BE7F5FD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453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nhaltsplatzhalter 3"/>
          <p:cNvSpPr>
            <a:spLocks noGrp="1"/>
          </p:cNvSpPr>
          <p:nvPr>
            <p:ph sz="half" idx="20" hasCustomPrompt="1"/>
          </p:nvPr>
        </p:nvSpPr>
        <p:spPr>
          <a:xfrm>
            <a:off x="4697608" y="1322971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199" y="1313232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13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spcBef>
                <a:spcPct val="0"/>
              </a:spcBef>
              <a:defRPr/>
            </a:pPr>
            <a:r>
              <a:rPr lang="en-US" sz="1000" b="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b="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spcBef>
                  <a:spcPct val="0"/>
                </a:spcBef>
                <a:defRPr/>
              </a:pPr>
              <a:t>‹Nr.›</a:t>
            </a:fld>
            <a:endParaRPr lang="en-US" sz="1000" b="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14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algn="l" defTabSz="912813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457199" y="2570789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457199" y="3817307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3" name="Inhaltsplatzhalter 2"/>
          <p:cNvSpPr>
            <a:spLocks noGrp="1"/>
          </p:cNvSpPr>
          <p:nvPr>
            <p:ph sz="half" idx="17"/>
          </p:nvPr>
        </p:nvSpPr>
        <p:spPr>
          <a:xfrm>
            <a:off x="457200" y="1818746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4" name="Inhaltsplatzhalter 2"/>
          <p:cNvSpPr>
            <a:spLocks noGrp="1"/>
          </p:cNvSpPr>
          <p:nvPr>
            <p:ph sz="half" idx="18"/>
          </p:nvPr>
        </p:nvSpPr>
        <p:spPr>
          <a:xfrm>
            <a:off x="457200" y="3069749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5" name="Inhaltsplatzhalter 2"/>
          <p:cNvSpPr>
            <a:spLocks noGrp="1"/>
          </p:cNvSpPr>
          <p:nvPr>
            <p:ph sz="half" idx="19"/>
          </p:nvPr>
        </p:nvSpPr>
        <p:spPr>
          <a:xfrm>
            <a:off x="457200" y="4320751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7" name="Inhaltsplatzhalter 3"/>
          <p:cNvSpPr>
            <a:spLocks noGrp="1"/>
          </p:cNvSpPr>
          <p:nvPr>
            <p:ph sz="half" idx="21" hasCustomPrompt="1"/>
          </p:nvPr>
        </p:nvSpPr>
        <p:spPr>
          <a:xfrm>
            <a:off x="4697608" y="2572590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38" name="Inhaltsplatzhalter 3"/>
          <p:cNvSpPr>
            <a:spLocks noGrp="1"/>
          </p:cNvSpPr>
          <p:nvPr>
            <p:ph sz="half" idx="22" hasCustomPrompt="1"/>
          </p:nvPr>
        </p:nvSpPr>
        <p:spPr>
          <a:xfrm>
            <a:off x="4697608" y="3815891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3" hasCustomPrompt="1"/>
          </p:nvPr>
        </p:nvSpPr>
        <p:spPr>
          <a:xfrm>
            <a:off x="457199" y="5061469"/>
            <a:ext cx="1211263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24"/>
          </p:nvPr>
        </p:nvSpPr>
        <p:spPr>
          <a:xfrm>
            <a:off x="457200" y="5564913"/>
            <a:ext cx="8229600" cy="584003"/>
          </a:xfrm>
          <a:prstGeom prst="rect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5400000" scaled="0"/>
            <a:tileRect/>
          </a:gradFill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0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5" hasCustomPrompt="1"/>
          </p:nvPr>
        </p:nvSpPr>
        <p:spPr>
          <a:xfrm>
            <a:off x="4697608" y="5060053"/>
            <a:ext cx="1516549" cy="335535"/>
          </a:xfrm>
          <a:prstGeom prst="rect">
            <a:avLst/>
          </a:prstGeom>
          <a:gradFill flip="none" rotWithShape="1">
            <a:gsLst>
              <a:gs pos="98000">
                <a:schemeClr val="bg1">
                  <a:alpha val="0"/>
                </a:schemeClr>
              </a:gs>
              <a:gs pos="100000">
                <a:srgbClr val="65907B"/>
              </a:gs>
            </a:gsLst>
            <a:lin ang="10800000" scaled="0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</p:spTree>
    <p:extLst>
      <p:ext uri="{BB962C8B-B14F-4D97-AF65-F5344CB8AC3E}">
        <p14:creationId xmlns:p14="http://schemas.microsoft.com/office/powerpoint/2010/main" val="883539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 hasCustomPrompt="1"/>
          </p:nvPr>
        </p:nvSpPr>
        <p:spPr>
          <a:xfrm>
            <a:off x="517433" y="2188359"/>
            <a:ext cx="3338643" cy="39124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AT" dirty="0"/>
              <a:t> 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17432" y="1728897"/>
            <a:ext cx="3347985" cy="44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Picture 5" descr="fenster6"/>
          <p:cNvPicPr>
            <a:picLocks noChangeAspect="1" noChangeArrowheads="1"/>
          </p:cNvPicPr>
          <p:nvPr userDrawn="1"/>
        </p:nvPicPr>
        <p:blipFill>
          <a:blip r:embed="rId2" cstate="print"/>
          <a:srcRect t="26547" r="15083"/>
          <a:stretch>
            <a:fillRect/>
          </a:stretch>
        </p:blipFill>
        <p:spPr bwMode="auto">
          <a:xfrm>
            <a:off x="4018132" y="2093913"/>
            <a:ext cx="4675887" cy="2984528"/>
          </a:xfrm>
          <a:prstGeom prst="rect">
            <a:avLst/>
          </a:prstGeom>
          <a:noFill/>
        </p:spPr>
      </p:pic>
      <p:sp>
        <p:nvSpPr>
          <p:cNvPr id="12" name="Titel 6"/>
          <p:cNvSpPr txBox="1">
            <a:spLocks/>
          </p:cNvSpPr>
          <p:nvPr userDrawn="1"/>
        </p:nvSpPr>
        <p:spPr bwMode="auto">
          <a:xfrm>
            <a:off x="503910" y="5311278"/>
            <a:ext cx="8276023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813">
              <a:lnSpc>
                <a:spcPct val="95000"/>
              </a:lnSpc>
              <a:defRPr/>
            </a:pPr>
            <a:r>
              <a:rPr lang="de-DE" sz="1200" b="1" dirty="0">
                <a:solidFill>
                  <a:srgbClr val="65907B"/>
                </a:solidFill>
                <a:latin typeface="Verdana"/>
                <a:cs typeface="Verdana"/>
              </a:rPr>
              <a:t>DORDA Rechtsanwälte</a:t>
            </a:r>
            <a:r>
              <a:rPr lang="de-DE" sz="120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Verdana"/>
                <a:cs typeface="Verdana"/>
              </a:rPr>
              <a:t>· Universitätsring 10 · 1010 Wien · </a:t>
            </a:r>
            <a:r>
              <a:rPr lang="de-DE" sz="1200" dirty="0">
                <a:solidFill>
                  <a:prstClr val="black"/>
                </a:solidFill>
                <a:latin typeface="Verdana"/>
                <a:cs typeface="Verdana"/>
                <a:hlinkClick r:id="rId3"/>
              </a:rPr>
              <a:t>www.dbj.at</a:t>
            </a:r>
            <a:endParaRPr lang="de-DE" sz="1200" dirty="0">
              <a:solidFill>
                <a:prstClr val="black"/>
              </a:solidFill>
              <a:latin typeface="Verdana"/>
              <a:cs typeface="Verdana"/>
            </a:endParaRPr>
          </a:p>
          <a:p>
            <a:pPr defTabSz="912813">
              <a:lnSpc>
                <a:spcPct val="95000"/>
              </a:lnSpc>
              <a:defRPr/>
            </a:pPr>
            <a:endParaRPr lang="de-DE" sz="1200" dirty="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89CA80"/>
                </a:solidFill>
                <a:latin typeface="Verdana"/>
                <a:ea typeface="Times New Roman"/>
                <a:cs typeface="Times New Roman"/>
              </a:rPr>
              <a:t>International Law Office - Information Technology Award for Austria 2014, 2015, 2016 &amp; 2017</a:t>
            </a:r>
            <a:endParaRPr lang="de-AT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4EA343"/>
                </a:solidFill>
                <a:latin typeface="Verdana"/>
                <a:ea typeface="Times New Roman"/>
                <a:cs typeface="Times New Roman"/>
              </a:rPr>
              <a:t>International Law Office - E-Commerce Award for Austria 2012 &amp; 2013</a:t>
            </a:r>
            <a:endParaRPr lang="de-AT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95B5B0"/>
                </a:solidFill>
                <a:latin typeface="Verdana"/>
                <a:ea typeface="Times New Roman"/>
                <a:cs typeface="Times New Roman"/>
              </a:rPr>
              <a:t>International Law Office - Austrian Client Choice Award 2012, 2013 &amp; 2014</a:t>
            </a:r>
            <a:endParaRPr lang="de-AT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GB" sz="1200" b="1" dirty="0">
                <a:solidFill>
                  <a:srgbClr val="50786E"/>
                </a:solidFill>
                <a:latin typeface="Verdana"/>
                <a:ea typeface="Times New Roman"/>
                <a:cs typeface="Times New Roman"/>
              </a:rPr>
              <a:t>IFLR European Awards - Austrian Law Firm of the Year 2013 </a:t>
            </a:r>
          </a:p>
          <a:p>
            <a:pPr>
              <a:spcAft>
                <a:spcPts val="1200"/>
              </a:spcAft>
            </a:pPr>
            <a:br>
              <a:rPr lang="de-AT" sz="1200" b="1" kern="0" dirty="0">
                <a:solidFill>
                  <a:srgbClr val="458066"/>
                </a:solidFill>
                <a:latin typeface="Calibri"/>
                <a:ea typeface="Calibri"/>
                <a:cs typeface="Times New Roman"/>
              </a:rPr>
            </a:br>
            <a:endParaRPr lang="de-AT" sz="1200" b="1" kern="0" dirty="0">
              <a:solidFill>
                <a:srgbClr val="45806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508379" y="6507181"/>
            <a:ext cx="8119135" cy="1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2813">
              <a:lnSpc>
                <a:spcPct val="95000"/>
              </a:lnSpc>
              <a:spcBef>
                <a:spcPct val="15000"/>
              </a:spcBef>
            </a:pPr>
            <a:r>
              <a:rPr lang="de-AT" sz="1100" dirty="0">
                <a:solidFill>
                  <a:prstClr val="black"/>
                </a:solidFill>
                <a:latin typeface="Verdana"/>
                <a:cs typeface="Verdana"/>
              </a:rPr>
              <a:t>Diese Unterlage wurde sorgfältig ausgearbeitet, kann jedoch individuelle Beratung im Einzelfall nicht ersetzen.</a:t>
            </a:r>
          </a:p>
        </p:txBody>
      </p:sp>
    </p:spTree>
    <p:extLst>
      <p:ext uri="{BB962C8B-B14F-4D97-AF65-F5344CB8AC3E}">
        <p14:creationId xmlns:p14="http://schemas.microsoft.com/office/powerpoint/2010/main" val="22535214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B15B1A2C-86B7-419B-ADD4-A96F4A43E3C1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 </a:t>
            </a:r>
            <a:fld id="{9B26937F-3DD2-4628-89AD-E0BFC35ED1BA}" type="slidenum">
              <a:rPr lang="en-US" altLang="de-DE" sz="1000" smtClean="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‹Nr.›</a:t>
            </a:fld>
            <a:endParaRPr lang="en-US" altLang="de-DE" sz="1000">
              <a:solidFill>
                <a:srgbClr val="659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B7C0EF3-597D-4994-96FD-B76F6B6134E5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63" y="6445250"/>
            <a:ext cx="269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 anchor="b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www.dorda.at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320799"/>
            <a:ext cx="8229600" cy="5016501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50000"/>
              </a:lnSpc>
              <a:spcBef>
                <a:spcPts val="400"/>
              </a:spcBef>
              <a:buClr>
                <a:srgbClr val="95B4A2"/>
              </a:buClr>
              <a:buFont typeface="Wingdings" pitchFamily="2" charset="2"/>
              <a:buChar char="§"/>
              <a:defRPr>
                <a:latin typeface="Verdana"/>
                <a:cs typeface="Verdana"/>
              </a:defRPr>
            </a:lvl1pPr>
            <a:lvl2pPr marL="541338" indent="-185738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914400" indent="-195263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Symbol" pitchFamily="18" charset="2"/>
              <a:buChar char="-"/>
              <a:defRPr sz="1600"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40097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>
            <a:extLst>
              <a:ext uri="{FF2B5EF4-FFF2-40B4-BE49-F238E27FC236}">
                <a16:creationId xmlns:a16="http://schemas.microsoft.com/office/drawing/2014/main" id="{7DEE9D6C-2FC7-4DD0-98A2-6659D2E620FC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 </a:t>
            </a:r>
            <a:fld id="{8E0A8EE8-CC39-488A-B85F-A7650C252CC9}" type="slidenum">
              <a:rPr lang="en-US" altLang="de-DE" sz="1000" smtClean="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‹Nr.›</a:t>
            </a:fld>
            <a:endParaRPr lang="en-US" altLang="de-DE" sz="1000">
              <a:solidFill>
                <a:srgbClr val="659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CAD906EE-2101-4A4B-9065-B6B35D60FFF4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63" y="6445250"/>
            <a:ext cx="269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 anchor="b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www.dorda.at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4490672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50000"/>
              </a:lnSpc>
              <a:spcBef>
                <a:spcPts val="400"/>
              </a:spcBef>
              <a:buClr>
                <a:srgbClr val="95B4A2"/>
              </a:buClr>
              <a:buFont typeface="Wingdings" pitchFamily="2" charset="2"/>
              <a:buChar char="§"/>
              <a:defRPr>
                <a:latin typeface="Verdana"/>
                <a:cs typeface="Verdana"/>
              </a:defRPr>
            </a:lvl1pPr>
            <a:lvl2pPr marL="541338" indent="-185738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914400" indent="-195263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Symbol" pitchFamily="18" charset="2"/>
              <a:buChar char="-"/>
              <a:defRPr sz="1400"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57199" y="1304403"/>
            <a:ext cx="8229600" cy="406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73C6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43620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nster6">
            <a:extLst>
              <a:ext uri="{FF2B5EF4-FFF2-40B4-BE49-F238E27FC236}">
                <a16:creationId xmlns:a16="http://schemas.microsoft.com/office/drawing/2014/main" id="{1ABF5EBB-3C16-41CF-8355-F1FC5E70A5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7" r="15083"/>
          <a:stretch>
            <a:fillRect/>
          </a:stretch>
        </p:blipFill>
        <p:spPr bwMode="auto">
          <a:xfrm>
            <a:off x="4017963" y="2093913"/>
            <a:ext cx="46767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6">
            <a:extLst>
              <a:ext uri="{FF2B5EF4-FFF2-40B4-BE49-F238E27FC236}">
                <a16:creationId xmlns:a16="http://schemas.microsoft.com/office/drawing/2014/main" id="{6D194572-8A92-4432-9019-8DC29BE1465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3238" y="5311775"/>
            <a:ext cx="82772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de-DE" altLang="de-DE" sz="1200" b="1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DORDA Rechtsanwälte</a:t>
            </a:r>
            <a:r>
              <a:rPr lang="de-DE" altLang="de-DE" sz="12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· Universitätsring 10 · 1010 Wien · www.dorda.at</a:t>
            </a:r>
          </a:p>
          <a:p>
            <a:pPr>
              <a:lnSpc>
                <a:spcPct val="95000"/>
              </a:lnSpc>
              <a:defRPr/>
            </a:pPr>
            <a:endParaRPr lang="de-DE" altLang="de-DE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altLang="de-DE" sz="1200" b="1">
                <a:solidFill>
                  <a:srgbClr val="89CA8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International Law Office - Information Technology Award for Austria 2014, 2015, 2016 &amp; 2017</a:t>
            </a:r>
            <a:endParaRPr lang="de-AT" altLang="de-DE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de-DE" sz="1200" b="1">
                <a:solidFill>
                  <a:srgbClr val="4EA343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International Law Office - E-Commerce Award for Austria 2012 &amp; 2013</a:t>
            </a:r>
            <a:endParaRPr lang="de-AT" alt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1200" b="1">
                <a:solidFill>
                  <a:srgbClr val="95B5B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International Law Office - Austrian Client Choice Award 2012, 2013 &amp; 2014</a:t>
            </a:r>
            <a:endParaRPr lang="de-AT" alt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altLang="de-DE" sz="1200" b="1">
                <a:solidFill>
                  <a:srgbClr val="50786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IFLR European Awards - Austrian Law Firm of the Year 2013 </a:t>
            </a:r>
          </a:p>
          <a:p>
            <a:pPr>
              <a:spcAft>
                <a:spcPts val="1200"/>
              </a:spcAft>
              <a:defRPr/>
            </a:pPr>
            <a:br>
              <a:rPr lang="de-AT" altLang="de-DE" sz="1200" b="1">
                <a:solidFill>
                  <a:srgbClr val="458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altLang="de-DE" sz="1200" b="1">
              <a:solidFill>
                <a:srgbClr val="458066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34DA0B3-67AF-4B21-A269-BF3361CBFB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00" y="6507163"/>
            <a:ext cx="81200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lang="de-AT" altLang="de-DE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 Unterlage wurde sorgfältig ausgearbeitet, kann jedoch individuelle Beratung im Einzelfall nicht ersetzen.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3" y="2188359"/>
            <a:ext cx="3338643" cy="39124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17432" y="1728897"/>
            <a:ext cx="3347985" cy="44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730718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>
            <a:extLst>
              <a:ext uri="{FF2B5EF4-FFF2-40B4-BE49-F238E27FC236}">
                <a16:creationId xmlns:a16="http://schemas.microsoft.com/office/drawing/2014/main" id="{81F8C4F7-2375-45C6-ACE8-1DF6BC2C28BE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 </a:t>
            </a:r>
            <a:fld id="{CD780932-6046-42ED-A2E6-60E7D789A3DA}" type="slidenum">
              <a:rPr lang="en-US" altLang="de-DE" sz="1000" smtClean="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‹Nr.›</a:t>
            </a:fld>
            <a:endParaRPr lang="en-US" altLang="de-DE" sz="1000">
              <a:solidFill>
                <a:srgbClr val="659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CE3080AC-AB07-43DD-8785-499BE710AE35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63" y="6445250"/>
            <a:ext cx="269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78" tIns="45647" rIns="51578" bIns="45647" anchor="b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de-DE" sz="1000">
                <a:solidFill>
                  <a:srgbClr val="659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www.dorda.at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55738"/>
            <a:ext cx="5111750" cy="40280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Verdana"/>
                <a:cs typeface="Verdana"/>
              </a:defRPr>
            </a:lvl1pPr>
            <a:lvl2pPr>
              <a:defRPr sz="1000">
                <a:latin typeface="Verdana"/>
                <a:cs typeface="Verdana"/>
              </a:defRPr>
            </a:lvl2pPr>
            <a:lvl3pPr>
              <a:defRPr sz="1000">
                <a:latin typeface="Verdana"/>
                <a:cs typeface="Verdana"/>
              </a:defRPr>
            </a:lvl3pPr>
            <a:lvl4pPr>
              <a:defRPr sz="1000">
                <a:latin typeface="Verdana"/>
                <a:cs typeface="Verdana"/>
              </a:defRPr>
            </a:lvl4pPr>
            <a:lvl5pPr>
              <a:defRPr sz="1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6" y="1455738"/>
            <a:ext cx="3008313" cy="4028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810323"/>
            <a:ext cx="8229600" cy="407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05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3076" y="2258258"/>
            <a:ext cx="4015296" cy="2370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>
                <a:latin typeface="Verdana"/>
                <a:cs typeface="Verdana"/>
              </a:defRPr>
            </a:lvl2pPr>
            <a:lvl3pPr marL="914400" indent="0" algn="l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 algn="l">
              <a:buFontTx/>
              <a:buNone/>
              <a:defRPr sz="1800">
                <a:latin typeface="Verdana"/>
                <a:cs typeface="Verdana"/>
              </a:defRPr>
            </a:lvl4pPr>
            <a:lvl5pPr marL="1828800" indent="0" algn="l">
              <a:buFontTx/>
              <a:buNone/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3076" y="1224288"/>
            <a:ext cx="3067421" cy="369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Klienten: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473076" y="5017447"/>
            <a:ext cx="3067421" cy="3690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65907B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Involvierte Parteien: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573726" y="2258258"/>
            <a:ext cx="4116526" cy="2370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latin typeface="Verdana"/>
                <a:cs typeface="Verdana"/>
              </a:defRPr>
            </a:lvl1pPr>
            <a:lvl2pPr marL="457200" indent="0" algn="l">
              <a:buFontTx/>
              <a:buNone/>
              <a:defRPr sz="1800">
                <a:latin typeface="Verdana"/>
                <a:cs typeface="Verdana"/>
              </a:defRPr>
            </a:lvl2pPr>
            <a:lvl3pPr marL="914400" indent="0" algn="l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 algn="l">
              <a:buFontTx/>
              <a:buNone/>
              <a:defRPr sz="1800">
                <a:latin typeface="Verdana"/>
                <a:cs typeface="Verdana"/>
              </a:defRPr>
            </a:lvl4pPr>
            <a:lvl5pPr marL="1828800" indent="0" algn="l">
              <a:buFontTx/>
              <a:buNone/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" y="5018938"/>
            <a:ext cx="8229600" cy="0"/>
          </a:xfrm>
          <a:prstGeom prst="line">
            <a:avLst/>
          </a:prstGeom>
          <a:ln w="12700">
            <a:solidFill>
              <a:srgbClr val="659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57200" y="1972988"/>
            <a:ext cx="8229600" cy="0"/>
          </a:xfrm>
          <a:prstGeom prst="line">
            <a:avLst/>
          </a:prstGeom>
          <a:ln w="12700">
            <a:solidFill>
              <a:srgbClr val="6590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95B4A2"/>
                </a:solidFill>
                <a:latin typeface="Verdana"/>
                <a:cs typeface="Verdana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4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spcBef>
                <a:spcPct val="0"/>
              </a:spcBef>
              <a:defRPr/>
            </a:pPr>
            <a:r>
              <a:rPr lang="en-US" sz="1000" b="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b="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spcBef>
                  <a:spcPct val="0"/>
                </a:spcBef>
                <a:defRPr/>
              </a:pPr>
              <a:t>‹Nr.›</a:t>
            </a:fld>
            <a:endParaRPr lang="en-US" sz="1000" b="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17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algn="l" defTabSz="912813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</p:spTree>
    <p:extLst>
      <p:ext uri="{BB962C8B-B14F-4D97-AF65-F5344CB8AC3E}">
        <p14:creationId xmlns:p14="http://schemas.microsoft.com/office/powerpoint/2010/main" val="142853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52564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Rectangle 3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696075" y="6445250"/>
            <a:ext cx="1990725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>
            <a:spAutoFit/>
          </a:bodyPr>
          <a:lstStyle/>
          <a:p>
            <a:pPr algn="r" defTabSz="912813">
              <a:spcBef>
                <a:spcPct val="0"/>
              </a:spcBef>
              <a:defRPr/>
            </a:pPr>
            <a:r>
              <a:rPr lang="en-US" sz="1000" b="0" dirty="0" err="1">
                <a:solidFill>
                  <a:srgbClr val="65907B"/>
                </a:solidFill>
                <a:latin typeface="Verdana"/>
                <a:cs typeface="Verdana"/>
              </a:rPr>
              <a:t>Seite</a:t>
            </a: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 </a:t>
            </a:r>
            <a:fld id="{B48444DC-0892-44AD-A28F-62762FB7C871}" type="slidenum">
              <a:rPr lang="en-US" sz="1000" b="0" smtClean="0">
                <a:solidFill>
                  <a:srgbClr val="65907B"/>
                </a:solidFill>
                <a:latin typeface="Verdana"/>
                <a:cs typeface="Verdana"/>
              </a:rPr>
              <a:pPr algn="r" defTabSz="912813">
                <a:spcBef>
                  <a:spcPct val="0"/>
                </a:spcBef>
                <a:defRPr/>
              </a:pPr>
              <a:t>‹Nr.›</a:t>
            </a:fld>
            <a:endParaRPr lang="en-US" sz="1000" b="0" dirty="0">
              <a:solidFill>
                <a:srgbClr val="65907B"/>
              </a:solidFill>
              <a:latin typeface="Verdana"/>
              <a:cs typeface="Verdana"/>
            </a:endParaRPr>
          </a:p>
        </p:txBody>
      </p:sp>
      <p:sp>
        <p:nvSpPr>
          <p:cNvPr id="9" name="Rectangle 4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2759" y="6445250"/>
            <a:ext cx="2698750" cy="2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578" tIns="45647" rIns="51578" bIns="45647" anchor="b">
            <a:spAutoFit/>
          </a:bodyPr>
          <a:lstStyle/>
          <a:p>
            <a:pPr algn="l" defTabSz="912813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65907B"/>
                </a:solidFill>
                <a:latin typeface="Verdana"/>
                <a:cs typeface="Verdana"/>
              </a:rPr>
              <a:t>www.dorda.at</a:t>
            </a:r>
          </a:p>
        </p:txBody>
      </p:sp>
      <p:sp>
        <p:nvSpPr>
          <p:cNvPr id="10" name="Titel 4"/>
          <p:cNvSpPr txBox="1">
            <a:spLocks/>
          </p:cNvSpPr>
          <p:nvPr userDrawn="1"/>
        </p:nvSpPr>
        <p:spPr>
          <a:xfrm>
            <a:off x="471607" y="544128"/>
            <a:ext cx="8229600" cy="682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e-AT" dirty="0">
                <a:solidFill>
                  <a:srgbClr val="95B4A2"/>
                </a:solidFill>
              </a:rPr>
              <a:t>Mastertitelformat bearbeiten</a:t>
            </a:r>
            <a:endParaRPr lang="de-DE" dirty="0">
              <a:solidFill>
                <a:srgbClr val="95B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6" name="Object 14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69618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2679699" y="3278564"/>
            <a:ext cx="6016626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2600" b="1" baseline="0" smtClean="0">
                <a:solidFill>
                  <a:schemeClr val="accent1"/>
                </a:solidFill>
                <a:ea typeface="Geneva"/>
                <a:cs typeface="Geneva"/>
              </a:defRPr>
            </a:lvl1pPr>
          </a:lstStyle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9" name="Bild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72101" y="1184275"/>
            <a:ext cx="1498600" cy="1511300"/>
          </a:xfrm>
          <a:prstGeom prst="rect">
            <a:avLst/>
          </a:prstGeom>
        </p:spPr>
      </p:pic>
      <p:sp>
        <p:nvSpPr>
          <p:cNvPr id="13" name="Titelplatzhalter 1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672343" y="2315578"/>
            <a:ext cx="4222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800" b="0" baseline="0" smtClean="0">
                <a:solidFill>
                  <a:schemeClr val="accent1"/>
                </a:solidFill>
                <a:latin typeface="Verdana" pitchFamily="34" charset="0"/>
                <a:ea typeface="Geneva"/>
                <a:cs typeface="Geneva"/>
              </a:defRPr>
            </a:lvl1pPr>
            <a:lvl2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19938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839876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259815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679753" algn="l" defTabSz="933196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/>
              <a:t>Wir schaffen Klarheit.</a:t>
            </a:r>
            <a:endParaRPr lang="en-US" kern="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4294967295" hasCustomPrompt="1"/>
            <p:custDataLst>
              <p:tags r:id="rId4"/>
            </p:custDataLst>
          </p:nvPr>
        </p:nvSpPr>
        <p:spPr>
          <a:xfrm>
            <a:off x="2679700" y="5793334"/>
            <a:ext cx="6016625" cy="396875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solidFill>
                  <a:schemeClr val="accent1"/>
                </a:solidFill>
              </a:rPr>
              <a:t>Referenten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durch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Klicken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hinzufügen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2093913"/>
            <a:ext cx="8171609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541099" y="6597218"/>
            <a:ext cx="4103077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747462" y="6597219"/>
            <a:ext cx="940804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52A5-08CF-4A4E-B5DA-466EB1F6C9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363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39069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17432" y="2093913"/>
            <a:ext cx="3881354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  <p:custDataLst>
              <p:tags r:id="rId5"/>
            </p:custDataLst>
          </p:nvPr>
        </p:nvSpPr>
        <p:spPr>
          <a:xfrm>
            <a:off x="4572000" y="2093913"/>
            <a:ext cx="4099015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  <p:custDataLst>
              <p:tags r:id="rId6"/>
            </p:custDataLst>
          </p:nvPr>
        </p:nvSpPr>
        <p:spPr>
          <a:xfrm>
            <a:off x="2541099" y="6597218"/>
            <a:ext cx="4103077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  <p:custDataLst>
              <p:tags r:id="rId7"/>
            </p:custDataLst>
          </p:nvPr>
        </p:nvSpPr>
        <p:spPr>
          <a:xfrm>
            <a:off x="7747462" y="6597219"/>
            <a:ext cx="940804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3213-5DAF-4607-936A-4160DBE2ED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889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2093913"/>
            <a:ext cx="3881354" cy="1957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7281" y="1023937"/>
            <a:ext cx="8179044" cy="5222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572000" y="2093913"/>
            <a:ext cx="4099015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17432" y="4245235"/>
            <a:ext cx="3881354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572000" y="4244639"/>
            <a:ext cx="4099015" cy="1956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4"/>
          </p:nvPr>
        </p:nvSpPr>
        <p:spPr>
          <a:xfrm>
            <a:off x="2541099" y="6597218"/>
            <a:ext cx="4103077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25"/>
          </p:nvPr>
        </p:nvSpPr>
        <p:spPr>
          <a:xfrm>
            <a:off x="7747462" y="6597219"/>
            <a:ext cx="940804" cy="263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4A44-684E-48DC-8E65-D292BE7F5F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8453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6B15-A33F-574F-B31E-8EE973C2E73D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17BA-7385-3B48-B7EF-7DE10BA781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pic>
        <p:nvPicPr>
          <p:cNvPr id="10" name="Grafik 9" descr="Ein Bild, das Schild, sitzend, Ende, Laptop enthält.&#10;&#10;Automatisch generierte Beschreibung">
            <a:extLst>
              <a:ext uri="{FF2B5EF4-FFF2-40B4-BE49-F238E27FC236}">
                <a16:creationId xmlns:a16="http://schemas.microsoft.com/office/drawing/2014/main" id="{4CE113FD-DCCC-47E0-92DA-005B90F0A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0" y="67527"/>
            <a:ext cx="4572000" cy="10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65907B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52"/>
          </a:xfrm>
          <a:prstGeom prst="rect">
            <a:avLst/>
          </a:prstGeom>
        </p:spPr>
      </p:pic>
      <p:pic>
        <p:nvPicPr>
          <p:cNvPr id="5" name="Grafik 4" descr="Ein Bild, das Schild, sitzend, Ende, Laptop enthält.&#10;&#10;Automatisch generierte Beschreibung">
            <a:extLst>
              <a:ext uri="{FF2B5EF4-FFF2-40B4-BE49-F238E27FC236}">
                <a16:creationId xmlns:a16="http://schemas.microsoft.com/office/drawing/2014/main" id="{B42BA837-4DEF-4D4A-B6E4-3294B101337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56471" y="41852"/>
            <a:ext cx="2631057" cy="5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63" r:id="rId6"/>
    <p:sldLayoutId id="2147483961" r:id="rId7"/>
    <p:sldLayoutId id="2147483960" r:id="rId8"/>
    <p:sldLayoutId id="214748395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52"/>
          </a:xfrm>
          <a:prstGeom prst="rect">
            <a:avLst/>
          </a:prstGeom>
        </p:spPr>
      </p:pic>
      <p:pic>
        <p:nvPicPr>
          <p:cNvPr id="5" name="Grafik 4" descr="Ein Bild, das Schild, sitzend, Ende, Laptop enthält.&#10;&#10;Automatisch generierte Beschreibung">
            <a:extLst>
              <a:ext uri="{FF2B5EF4-FFF2-40B4-BE49-F238E27FC236}">
                <a16:creationId xmlns:a16="http://schemas.microsoft.com/office/drawing/2014/main" id="{A9134430-B599-4650-9954-B3DE74C797A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56471" y="41852"/>
            <a:ext cx="2631057" cy="5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5" r:id="rId6"/>
    <p:sldLayoutId id="2147483986" r:id="rId7"/>
    <p:sldLayoutId id="2147483987" r:id="rId8"/>
    <p:sldLayoutId id="2147483988" r:id="rId9"/>
    <p:sldLayoutId id="2147484006" r:id="rId10"/>
    <p:sldLayoutId id="21474840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52"/>
          </a:xfrm>
          <a:prstGeom prst="rect">
            <a:avLst/>
          </a:prstGeom>
        </p:spPr>
      </p:pic>
      <p:pic>
        <p:nvPicPr>
          <p:cNvPr id="5" name="Grafik 4" descr="Ein Bild, das Schild, sitzend, Ende, Laptop enthält.&#10;&#10;Automatisch generierte Beschreibung">
            <a:extLst>
              <a:ext uri="{FF2B5EF4-FFF2-40B4-BE49-F238E27FC236}">
                <a16:creationId xmlns:a16="http://schemas.microsoft.com/office/drawing/2014/main" id="{8291D3CB-47B0-4877-B2B7-74A87A7422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56471" y="41852"/>
            <a:ext cx="2631057" cy="5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7" r:id="rId6"/>
    <p:sldLayoutId id="2147483998" r:id="rId7"/>
    <p:sldLayoutId id="2147483999" r:id="rId8"/>
    <p:sldLayoutId id="214748400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>
            <a:extLst>
              <a:ext uri="{FF2B5EF4-FFF2-40B4-BE49-F238E27FC236}">
                <a16:creationId xmlns:a16="http://schemas.microsoft.com/office/drawing/2014/main" id="{8B8ADC70-BB5B-462C-95CC-72B6921C65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in Bild, das Schild, sitzend, Ende, Laptop enthält.&#10;&#10;Automatisch generierte Beschreibung">
            <a:extLst>
              <a:ext uri="{FF2B5EF4-FFF2-40B4-BE49-F238E27FC236}">
                <a16:creationId xmlns:a16="http://schemas.microsoft.com/office/drawing/2014/main" id="{0046BBF7-931A-473B-AA82-4D81756B7C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56471" y="41852"/>
            <a:ext cx="2631057" cy="5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axel.anderl@dorda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107" y="2633779"/>
            <a:ext cx="8095786" cy="1143000"/>
          </a:xfrm>
        </p:spPr>
        <p:txBody>
          <a:bodyPr/>
          <a:lstStyle/>
          <a:p>
            <a:r>
              <a:rPr lang="de-DE" dirty="0"/>
              <a:t>Datenschutzrechtliche Fragen in der COVID-Krise</a:t>
            </a:r>
            <a:br>
              <a:rPr lang="de-DE" dirty="0"/>
            </a:br>
            <a:br>
              <a:rPr lang="de-DE" dirty="0"/>
            </a:br>
            <a:r>
              <a:rPr lang="de-DE" sz="2000" dirty="0"/>
              <a:t>Vom Umgang mit sensiblen Erkrankungsdaten bis zu datenschutzrechtlichen Themen im Home Office</a:t>
            </a:r>
            <a:br>
              <a:rPr lang="de-AT" sz="2000" b="1" dirty="0"/>
            </a:br>
            <a:br>
              <a:rPr lang="de-AT" sz="2000" b="1" dirty="0"/>
            </a:br>
            <a:r>
              <a:rPr lang="de-AT" sz="2000" dirty="0"/>
              <a:t> </a:t>
            </a:r>
            <a:br>
              <a:rPr lang="de-AT" sz="2000" dirty="0"/>
            </a:br>
            <a:r>
              <a:rPr lang="de-AT" sz="2000" dirty="0"/>
              <a:t>2.4.2020</a:t>
            </a:r>
            <a:br>
              <a:rPr lang="de-AT" sz="2000" dirty="0"/>
            </a:br>
            <a:br>
              <a:rPr lang="de-AT" sz="2000" dirty="0"/>
            </a:br>
            <a:r>
              <a:rPr lang="de-AT" sz="1600" dirty="0"/>
              <a:t>Axel Anderl, Nino Tlapak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81867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Datenübermittlung in Zusammenhang mit COVID-19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4647430"/>
          </a:xfrm>
        </p:spPr>
        <p:txBody>
          <a:bodyPr/>
          <a:lstStyle/>
          <a:p>
            <a:r>
              <a:rPr lang="de-DE" dirty="0"/>
              <a:t>interne Weitergabe im Unternehmen</a:t>
            </a:r>
          </a:p>
          <a:p>
            <a:pPr lvl="1"/>
            <a:r>
              <a:rPr lang="de-DE" dirty="0"/>
              <a:t>an andere Abteilungen wie zB HR oder einzelne AN</a:t>
            </a:r>
          </a:p>
          <a:p>
            <a:pPr lvl="1"/>
            <a:r>
              <a:rPr lang="de-DE" dirty="0"/>
              <a:t>strenges </a:t>
            </a:r>
            <a:r>
              <a:rPr lang="de-DE" dirty="0" err="1"/>
              <a:t>need-to-know</a:t>
            </a:r>
            <a:r>
              <a:rPr lang="de-DE" dirty="0"/>
              <a:t> Prinzip beachten!</a:t>
            </a:r>
          </a:p>
          <a:p>
            <a:endParaRPr lang="de-DE" sz="1200" dirty="0"/>
          </a:p>
          <a:p>
            <a:r>
              <a:rPr lang="de-DE" dirty="0"/>
              <a:t>Grundsatz der Datenminimierung in der Krise</a:t>
            </a:r>
          </a:p>
          <a:p>
            <a:pPr lvl="1"/>
            <a:r>
              <a:rPr lang="de-DE" dirty="0"/>
              <a:t>Praxisfrage: Wer muss wann was wissen?</a:t>
            </a:r>
          </a:p>
          <a:p>
            <a:endParaRPr lang="de-DE" sz="1200" dirty="0"/>
          </a:p>
          <a:p>
            <a:r>
              <a:rPr lang="de-DE" dirty="0"/>
              <a:t>Praktische Handlungsempfehlungen</a:t>
            </a:r>
          </a:p>
          <a:p>
            <a:pPr lvl="1"/>
            <a:r>
              <a:rPr lang="de-DE" dirty="0"/>
              <a:t>Information über Verdachtsfälle/Erkrankungen grundsätzlich anonym</a:t>
            </a:r>
          </a:p>
          <a:p>
            <a:pPr lvl="2"/>
            <a:r>
              <a:rPr lang="de-DE" dirty="0"/>
              <a:t>zB nur über betroffenes Stockwerk, Abteilung oder Standort</a:t>
            </a:r>
          </a:p>
          <a:p>
            <a:pPr lvl="1"/>
            <a:r>
              <a:rPr lang="de-DE" dirty="0"/>
              <a:t>namentliche Offenlegung nur wo notwendig</a:t>
            </a:r>
          </a:p>
          <a:p>
            <a:pPr lvl="2"/>
            <a:r>
              <a:rPr lang="de-DE" dirty="0"/>
              <a:t>zB rückmeldende AN mit Kontakt zu Stockwerk, Abteilung oder Standort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473441" cy="406800"/>
          </a:xfrm>
        </p:spPr>
        <p:txBody>
          <a:bodyPr/>
          <a:lstStyle/>
          <a:p>
            <a:pPr marL="0" lvl="1"/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Interne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Übermittlung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von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Daten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über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potentielle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)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Infektionen</a:t>
            </a:r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098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Datenübermittlung in Zusammenhang mit COVID-19</a:t>
            </a:r>
            <a:br>
              <a:rPr lang="de-AT" sz="2400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4647430"/>
          </a:xfrm>
        </p:spPr>
        <p:txBody>
          <a:bodyPr/>
          <a:lstStyle/>
          <a:p>
            <a:r>
              <a:rPr lang="de-DE" dirty="0"/>
              <a:t>streng(</a:t>
            </a:r>
            <a:r>
              <a:rPr lang="de-DE" dirty="0" err="1"/>
              <a:t>st</a:t>
            </a:r>
            <a:r>
              <a:rPr lang="de-DE" dirty="0"/>
              <a:t>)e </a:t>
            </a:r>
            <a:r>
              <a:rPr lang="de-DE" u="sng" dirty="0"/>
              <a:t>Datenminimierung</a:t>
            </a:r>
          </a:p>
          <a:p>
            <a:pPr lvl="1"/>
            <a:r>
              <a:rPr lang="de-DE" dirty="0"/>
              <a:t>Rechtsgrundlage der Fürsorgepflicht greift </a:t>
            </a:r>
            <a:r>
              <a:rPr lang="de-DE" u="sng" dirty="0"/>
              <a:t>nicht</a:t>
            </a:r>
            <a:r>
              <a:rPr lang="de-DE" dirty="0"/>
              <a:t> bei Dritten</a:t>
            </a:r>
          </a:p>
          <a:p>
            <a:pPr lvl="1"/>
            <a:r>
              <a:rPr lang="de-DE" dirty="0"/>
              <a:t>Weitergabe an Dritte (Kunden, Lieferanten) immer </a:t>
            </a:r>
            <a:r>
              <a:rPr lang="de-DE" b="1" dirty="0"/>
              <a:t>pseudonymisiert</a:t>
            </a:r>
          </a:p>
          <a:p>
            <a:endParaRPr lang="de-DE" sz="1200" dirty="0"/>
          </a:p>
          <a:p>
            <a:r>
              <a:rPr lang="de-DE" dirty="0"/>
              <a:t>Übermittlung auf Anfrage der zuständigen Behörde</a:t>
            </a:r>
          </a:p>
          <a:p>
            <a:pPr lvl="1"/>
            <a:r>
              <a:rPr lang="de-DE" dirty="0"/>
              <a:t>gesetzliche Rechtsgrundlage für Verarbeitung durch Behörde </a:t>
            </a:r>
          </a:p>
          <a:p>
            <a:pPr lvl="1"/>
            <a:r>
              <a:rPr lang="de-DE" dirty="0"/>
              <a:t>§ 4 ff </a:t>
            </a:r>
            <a:r>
              <a:rPr lang="de-DE" dirty="0" err="1"/>
              <a:t>EpidemieG</a:t>
            </a:r>
            <a:r>
              <a:rPr lang="de-DE" dirty="0"/>
              <a:t> </a:t>
            </a:r>
            <a:r>
              <a:rPr lang="de-DE" dirty="0" err="1"/>
              <a:t>iVm</a:t>
            </a:r>
            <a:r>
              <a:rPr lang="de-DE" dirty="0"/>
              <a:t> Art 9 Abs 2 </a:t>
            </a:r>
            <a:r>
              <a:rPr lang="de-DE" dirty="0" err="1"/>
              <a:t>lit</a:t>
            </a:r>
            <a:r>
              <a:rPr lang="de-DE" dirty="0"/>
              <a:t> i DSGVO aus Gründen des öffentlichen Interesses im Bereich der öffentlichen Gesundheit </a:t>
            </a:r>
          </a:p>
          <a:p>
            <a:endParaRPr lang="de-DE" sz="1200" dirty="0"/>
          </a:p>
          <a:p>
            <a:r>
              <a:rPr lang="de-DE" dirty="0"/>
              <a:t>Übermittlung </a:t>
            </a:r>
            <a:r>
              <a:rPr lang="de-DE" dirty="0" err="1"/>
              <a:t>iZm</a:t>
            </a:r>
            <a:r>
              <a:rPr lang="de-DE" dirty="0"/>
              <a:t> Förderungsanträgen für Härtefälle </a:t>
            </a:r>
          </a:p>
          <a:p>
            <a:pPr lvl="1"/>
            <a:r>
              <a:rPr lang="de-DE" dirty="0"/>
              <a:t>gesetzliche Rechtsgrundlage für Verarbeitung durch WKÖ</a:t>
            </a:r>
          </a:p>
          <a:p>
            <a:pPr lvl="2"/>
            <a:r>
              <a:rPr lang="de-DE" dirty="0"/>
              <a:t>idR aber ohne Offenlegung von Gesundheitsdaten</a:t>
            </a:r>
          </a:p>
          <a:p>
            <a:pPr lvl="1"/>
            <a:r>
              <a:rPr lang="de-DE" dirty="0"/>
              <a:t>§ 2 ff Härtefallfondsgesetz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Externe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Übermittlung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von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Daten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über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potentielle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)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Infektionen</a:t>
            </a:r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689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Datenübermittlung in Zusammenhang mit COVID-19</a:t>
            </a:r>
            <a:br>
              <a:rPr lang="de-AT" sz="2400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4647430"/>
          </a:xfrm>
        </p:spPr>
        <p:txBody>
          <a:bodyPr/>
          <a:lstStyle/>
          <a:p>
            <a:r>
              <a:rPr lang="de-DE" dirty="0"/>
              <a:t>neuer § 98a TKG – Öffentliches Warnsystem</a:t>
            </a:r>
            <a:endParaRPr lang="de-DE" u="sng" dirty="0"/>
          </a:p>
          <a:p>
            <a:pPr lvl="1"/>
            <a:r>
              <a:rPr lang="de-DE" dirty="0"/>
              <a:t>Verpflichtung der Mobilfunkanbieter zur Zusendung von SMS</a:t>
            </a:r>
          </a:p>
          <a:p>
            <a:pPr lvl="1"/>
            <a:r>
              <a:rPr lang="de-DE" dirty="0"/>
              <a:t>formlose "Weisung" durch Bundesregierung</a:t>
            </a:r>
          </a:p>
          <a:p>
            <a:pPr lvl="1"/>
            <a:r>
              <a:rPr lang="de-DE" dirty="0"/>
              <a:t>Durchsetzung mit Bescheid bei Nichtbefolgung</a:t>
            </a:r>
          </a:p>
          <a:p>
            <a:pPr marL="0" indent="0">
              <a:buNone/>
            </a:pPr>
            <a:endParaRPr lang="de-DE" sz="1200" dirty="0"/>
          </a:p>
          <a:p>
            <a:r>
              <a:rPr lang="de-DE" dirty="0"/>
              <a:t>Warnung vor drohenden oder sich ausbreitenden größeren Notfällen und Katastrophen</a:t>
            </a:r>
          </a:p>
          <a:p>
            <a:pPr lvl="1"/>
            <a:r>
              <a:rPr lang="de-DE" dirty="0"/>
              <a:t>Rechtsgrundlage zur Verarbeitung der erforderlichen Stammdaten</a:t>
            </a:r>
          </a:p>
          <a:p>
            <a:endParaRPr lang="de-DE" sz="1200" dirty="0"/>
          </a:p>
          <a:p>
            <a:r>
              <a:rPr lang="de-DE" dirty="0"/>
              <a:t>zielgerichtete Information in Einzelfällen </a:t>
            </a:r>
          </a:p>
          <a:p>
            <a:pPr lvl="1"/>
            <a:r>
              <a:rPr lang="de-DE" dirty="0"/>
              <a:t>zB bei Suche nach Kontaktpersonen eines Infizierten</a:t>
            </a:r>
          </a:p>
          <a:p>
            <a:pPr lvl="1"/>
            <a:r>
              <a:rPr lang="de-DE" dirty="0"/>
              <a:t>Rechtsgrundlage zur Verarbeitung der erforderlichen Standortdaten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Exkurs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neue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Pflichten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für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Mobilfunkanbieter</a:t>
            </a:r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183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25331"/>
            <a:ext cx="8229600" cy="954784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Verarbeitung von Daten über eine (potentielle) Infektion</a:t>
            </a:r>
            <a:br>
              <a:rPr lang="de-AT" dirty="0"/>
            </a:br>
            <a:r>
              <a:rPr lang="de-AT" b="1" dirty="0"/>
              <a:t>Angemessene Sicherheitsmaßnahmen</a:t>
            </a:r>
          </a:p>
        </p:txBody>
      </p:sp>
    </p:spTree>
    <p:extLst>
      <p:ext uri="{BB962C8B-B14F-4D97-AF65-F5344CB8AC3E}">
        <p14:creationId xmlns:p14="http://schemas.microsoft.com/office/powerpoint/2010/main" val="298948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Datenschutzrechtliche Grundlagen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5733"/>
            <a:ext cx="8229600" cy="4732619"/>
          </a:xfrm>
        </p:spPr>
        <p:txBody>
          <a:bodyPr/>
          <a:lstStyle/>
          <a:p>
            <a:r>
              <a:rPr lang="de-AT" b="1" dirty="0"/>
              <a:t>geeignete technische und organisatorische Maßnahmen</a:t>
            </a:r>
            <a:r>
              <a:rPr lang="de-AT" dirty="0"/>
              <a:t>, um ein dem Risiko angemessenes Schutzniveau zu gewährleisten</a:t>
            </a:r>
          </a:p>
          <a:p>
            <a:pPr lvl="1"/>
            <a:endParaRPr lang="de-AT" dirty="0"/>
          </a:p>
          <a:p>
            <a:r>
              <a:rPr lang="de-AT" dirty="0"/>
              <a:t>Berücksichtigung</a:t>
            </a:r>
          </a:p>
          <a:p>
            <a:pPr lvl="1"/>
            <a:r>
              <a:rPr lang="de-AT" dirty="0"/>
              <a:t>Stand der Technik</a:t>
            </a:r>
          </a:p>
          <a:p>
            <a:pPr lvl="1"/>
            <a:r>
              <a:rPr lang="de-AT" dirty="0"/>
              <a:t>Implementierungskosten</a:t>
            </a:r>
          </a:p>
          <a:p>
            <a:pPr lvl="1"/>
            <a:r>
              <a:rPr lang="de-AT" dirty="0"/>
              <a:t>Art, Umfang, Umstände und Zwecke der Verarbeitung</a:t>
            </a:r>
          </a:p>
          <a:p>
            <a:pPr lvl="1"/>
            <a:r>
              <a:rPr lang="de-AT" dirty="0"/>
              <a:t>unterschiedliche Eintrittswahrscheinlichkeit und Schwere des Risikos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361681" cy="406800"/>
          </a:xfrm>
        </p:spPr>
        <p:txBody>
          <a:bodyPr/>
          <a:lstStyle/>
          <a:p>
            <a:r>
              <a:rPr lang="de-AT" dirty="0"/>
              <a:t>Angemessene Sicherheitsmaßnahmen (Art 32 DSGVO)</a:t>
            </a:r>
          </a:p>
        </p:txBody>
      </p:sp>
    </p:spTree>
    <p:extLst>
      <p:ext uri="{BB962C8B-B14F-4D97-AF65-F5344CB8AC3E}">
        <p14:creationId xmlns:p14="http://schemas.microsoft.com/office/powerpoint/2010/main" val="102212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Datenverarbeitung in Zusammenhang mit COVID-19</a:t>
            </a:r>
            <a:br>
              <a:rPr lang="de-AT" sz="2400" dirty="0"/>
            </a:b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8" y="1761625"/>
            <a:ext cx="8229600" cy="4647430"/>
          </a:xfrm>
        </p:spPr>
        <p:txBody>
          <a:bodyPr/>
          <a:lstStyle/>
          <a:p>
            <a:r>
              <a:rPr lang="de-DE" dirty="0"/>
              <a:t>Gesundheitsdaten </a:t>
            </a:r>
            <a:r>
              <a:rPr lang="de-DE" dirty="0">
                <a:sym typeface="Wingdings" panose="05000000000000000000" pitchFamily="2" charset="2"/>
              </a:rPr>
              <a:t> per se </a:t>
            </a:r>
            <a:r>
              <a:rPr lang="de-DE" u="sng" dirty="0"/>
              <a:t>höhere</a:t>
            </a:r>
            <a:r>
              <a:rPr lang="de-DE" dirty="0"/>
              <a:t> Sicherheitsstandards </a:t>
            </a:r>
          </a:p>
          <a:p>
            <a:r>
              <a:rPr lang="de-DE" dirty="0"/>
              <a:t>Fokus auf "</a:t>
            </a:r>
            <a:r>
              <a:rPr lang="de-DE" dirty="0" err="1"/>
              <a:t>need-to-know</a:t>
            </a:r>
            <a:r>
              <a:rPr lang="de-DE" dirty="0"/>
              <a:t> Prinzip"</a:t>
            </a:r>
          </a:p>
          <a:p>
            <a:r>
              <a:rPr lang="de-DE" dirty="0"/>
              <a:t>technische Umsetzung</a:t>
            </a:r>
          </a:p>
          <a:p>
            <a:pPr lvl="1"/>
            <a:r>
              <a:rPr lang="de-DE" dirty="0"/>
              <a:t>zB durch Verschlüsselung, Berechtigungskonzepte, Zugriffsbeschränkungen, sichere Kommunikationskanäle</a:t>
            </a:r>
          </a:p>
          <a:p>
            <a:pPr lvl="1"/>
            <a:r>
              <a:rPr lang="de-DE" dirty="0"/>
              <a:t>auch im Home Office sicherstellen</a:t>
            </a:r>
          </a:p>
          <a:p>
            <a:r>
              <a:rPr lang="de-DE" dirty="0"/>
              <a:t>vorläufige Erleichterung für </a:t>
            </a:r>
            <a:r>
              <a:rPr lang="de-DE" dirty="0" err="1"/>
              <a:t>Gesundheitsdiensteanbieter</a:t>
            </a:r>
            <a:endParaRPr lang="de-DE" dirty="0"/>
          </a:p>
          <a:p>
            <a:pPr lvl="1"/>
            <a:r>
              <a:rPr lang="de-DE" dirty="0"/>
              <a:t>aktuelle Anpassung des </a:t>
            </a:r>
            <a:r>
              <a:rPr lang="de-DE" dirty="0" err="1"/>
              <a:t>GTelG</a:t>
            </a:r>
            <a:r>
              <a:rPr lang="de-DE" dirty="0"/>
              <a:t> (bis Ende 2020)</a:t>
            </a:r>
          </a:p>
          <a:p>
            <a:pPr lvl="1"/>
            <a:r>
              <a:rPr lang="de-DE" dirty="0"/>
              <a:t>Übermittlung von Gesundheitsdaten und genetischen Daten per Fax und E-Mail zulässig</a:t>
            </a:r>
          </a:p>
          <a:p>
            <a:pPr lvl="1"/>
            <a:r>
              <a:rPr lang="de-DE" dirty="0"/>
              <a:t>Name und SVN als Identifikationsmaßnahmen ausreichend (um Arztbesuche für Arzneimittelbeschaffung zu vermeiden)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Besondere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Sicherheitsmaßnahmen</a:t>
            </a:r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967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25331"/>
            <a:ext cx="8229600" cy="954784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Aktuelle COVID-Situation</a:t>
            </a:r>
            <a:br>
              <a:rPr lang="de-AT" dirty="0"/>
            </a:br>
            <a:r>
              <a:rPr lang="de-AT" b="1" dirty="0"/>
              <a:t>Weitere datenschutzrechtliche Implikationen</a:t>
            </a:r>
          </a:p>
        </p:txBody>
      </p:sp>
    </p:spTree>
    <p:extLst>
      <p:ext uri="{BB962C8B-B14F-4D97-AF65-F5344CB8AC3E}">
        <p14:creationId xmlns:p14="http://schemas.microsoft.com/office/powerpoint/2010/main" val="57335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dirty="0"/>
              <a:t>Aktuelle </a:t>
            </a:r>
            <a:r>
              <a:rPr lang="de-AT" dirty="0" err="1"/>
              <a:t>To</a:t>
            </a:r>
            <a:r>
              <a:rPr lang="de-AT" dirty="0"/>
              <a:t> Dos in Zusammenhang mit COVID-19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4647430"/>
          </a:xfrm>
        </p:spPr>
        <p:txBody>
          <a:bodyPr/>
          <a:lstStyle/>
          <a:p>
            <a:r>
              <a:rPr lang="de-DE" dirty="0"/>
              <a:t>Information der Betroffenen?</a:t>
            </a:r>
          </a:p>
          <a:p>
            <a:pPr lvl="1"/>
            <a:r>
              <a:rPr lang="de-DE" dirty="0"/>
              <a:t>Anpassung der bestehenden Datenschutzhinweise</a:t>
            </a:r>
          </a:p>
          <a:p>
            <a:pPr lvl="1"/>
            <a:r>
              <a:rPr lang="de-DE" dirty="0"/>
              <a:t>Verlinkung </a:t>
            </a:r>
            <a:r>
              <a:rPr lang="de-DE" dirty="0" err="1"/>
              <a:t>zB</a:t>
            </a:r>
            <a:r>
              <a:rPr lang="de-DE" dirty="0"/>
              <a:t> in allgemeinem Informationsschreiben</a:t>
            </a:r>
          </a:p>
          <a:p>
            <a:endParaRPr lang="de-DE" dirty="0"/>
          </a:p>
          <a:p>
            <a:r>
              <a:rPr lang="de-DE" dirty="0"/>
              <a:t>Ergänzung des Verarbeitungsverzeichnisses</a:t>
            </a:r>
          </a:p>
          <a:p>
            <a:endParaRPr lang="de-DE" dirty="0"/>
          </a:p>
          <a:p>
            <a:r>
              <a:rPr lang="de-DE" dirty="0"/>
              <a:t>Evaluierung und </a:t>
            </a:r>
            <a:r>
              <a:rPr lang="de-DE" dirty="0" err="1"/>
              <a:t>ggf</a:t>
            </a:r>
            <a:r>
              <a:rPr lang="de-DE" dirty="0"/>
              <a:t> Anpassung der internen Prozesse </a:t>
            </a:r>
            <a:r>
              <a:rPr lang="de-DE" dirty="0" err="1"/>
              <a:t>iZm</a:t>
            </a:r>
            <a:r>
              <a:rPr lang="de-DE" dirty="0"/>
              <a:t> der Ausübung von Betroffenenrechten</a:t>
            </a:r>
          </a:p>
          <a:p>
            <a:pPr lvl="1"/>
            <a:r>
              <a:rPr lang="de-DE" dirty="0"/>
              <a:t>Vorbereitung auf erhöhte Anzahl an Auskunfts- und Löschbegehren nach Abklingen der Krise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Datenschutzrechtliche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Implikationen</a:t>
            </a:r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955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Aktuelle </a:t>
            </a:r>
            <a:r>
              <a:rPr lang="de-AT" dirty="0" err="1"/>
              <a:t>To</a:t>
            </a:r>
            <a:r>
              <a:rPr lang="de-AT" dirty="0"/>
              <a:t> Dos in Zusammenhang mit COVID-19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u="sng" dirty="0"/>
              <a:t>Jedenfalls</a:t>
            </a:r>
            <a:r>
              <a:rPr lang="de-AT" dirty="0"/>
              <a:t> erforderlich, wenn</a:t>
            </a:r>
          </a:p>
          <a:p>
            <a:pPr lvl="1"/>
            <a:r>
              <a:rPr lang="de-AT" dirty="0"/>
              <a:t>Bewertung auf Basis automatisierter Entscheidungen (</a:t>
            </a:r>
            <a:r>
              <a:rPr lang="de-AT" u="sng" dirty="0"/>
              <a:t>Profiling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umfangreiche Verarbeitung </a:t>
            </a:r>
            <a:r>
              <a:rPr lang="de-AT" u="sng" dirty="0"/>
              <a:t>sensibler/strafrechtlicher Daten</a:t>
            </a:r>
          </a:p>
          <a:p>
            <a:pPr lvl="1"/>
            <a:r>
              <a:rPr lang="de-AT" dirty="0"/>
              <a:t>systematische </a:t>
            </a:r>
            <a:r>
              <a:rPr lang="de-AT" u="sng" dirty="0"/>
              <a:t>Überwachung öffentlich zugänglicher Bereiche</a:t>
            </a:r>
          </a:p>
          <a:p>
            <a:r>
              <a:rPr lang="de-AT" dirty="0"/>
              <a:t>Abgrenzung in der Praxis schwierig</a:t>
            </a:r>
          </a:p>
          <a:p>
            <a:pPr lvl="1"/>
            <a:r>
              <a:rPr lang="de-AT" dirty="0"/>
              <a:t>Europäischer Datenschutzausschuss gibt erste Auslegungshilfen (sehr abstrakt)</a:t>
            </a:r>
          </a:p>
          <a:p>
            <a:pPr lvl="1"/>
            <a:r>
              <a:rPr lang="de-AT" dirty="0"/>
              <a:t>Black/White Lists der Datenschutzbehörde</a:t>
            </a:r>
          </a:p>
          <a:p>
            <a:r>
              <a:rPr lang="de-AT" dirty="0"/>
              <a:t>bei ähnlichen Verarbeitungen genügt eine PIA</a:t>
            </a:r>
          </a:p>
          <a:p>
            <a:r>
              <a:rPr lang="de-AT" dirty="0"/>
              <a:t>laufende Überprüfung erforderlich</a:t>
            </a:r>
          </a:p>
          <a:p>
            <a:r>
              <a:rPr lang="de-AT" dirty="0"/>
              <a:t>nicht vom Datenschutzbeauftragten zu erstellen ("</a:t>
            </a:r>
            <a:r>
              <a:rPr lang="de-AT" i="1" dirty="0"/>
              <a:t>Rat</a:t>
            </a:r>
            <a:r>
              <a:rPr lang="de-AT" dirty="0"/>
              <a:t>" einholen)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Datenschutz-Folgenabschätzung (Art 35 DSGVO)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532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Aktuelle </a:t>
            </a:r>
            <a:r>
              <a:rPr lang="de-AT" dirty="0" err="1"/>
              <a:t>To</a:t>
            </a:r>
            <a:r>
              <a:rPr lang="de-AT" dirty="0"/>
              <a:t> Dos in Zusammenhang mit COVID-19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Datenschutz-Folgenabschätzung (Art 35 DSGVO)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7198" y="2443160"/>
          <a:ext cx="8093678" cy="389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839">
                  <a:extLst>
                    <a:ext uri="{9D8B030D-6E8A-4147-A177-3AD203B41FA5}">
                      <a16:colId xmlns:a16="http://schemas.microsoft.com/office/drawing/2014/main" val="2480545163"/>
                    </a:ext>
                  </a:extLst>
                </a:gridCol>
                <a:gridCol w="4046839">
                  <a:extLst>
                    <a:ext uri="{9D8B030D-6E8A-4147-A177-3AD203B41FA5}">
                      <a16:colId xmlns:a16="http://schemas.microsoft.com/office/drawing/2014/main" val="3244378912"/>
                    </a:ext>
                  </a:extLst>
                </a:gridCol>
              </a:tblGrid>
              <a:tr h="66879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Bei </a:t>
                      </a:r>
                      <a:r>
                        <a:rPr lang="de-DE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Erfüllung </a:t>
                      </a:r>
                      <a:r>
                        <a:rPr lang="de-DE" sz="1400" u="sng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eines</a:t>
                      </a:r>
                      <a:r>
                        <a:rPr lang="de-DE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der folgenden Kriterien, </a:t>
                      </a:r>
                      <a:r>
                        <a:rPr lang="de-DE" sz="14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zB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173C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Bei Erfüllung von </a:t>
                      </a:r>
                      <a:r>
                        <a:rPr lang="de-DE" sz="140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zumindest</a:t>
                      </a:r>
                      <a:r>
                        <a:rPr lang="de-DE" sz="1400" u="sng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zwei</a:t>
                      </a:r>
                      <a:r>
                        <a:rPr lang="de-DE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der nachfolgenden Kriterien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17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40275"/>
                  </a:ext>
                </a:extLst>
              </a:tr>
              <a:tr h="723725">
                <a:tc>
                  <a:txBody>
                    <a:bodyPr/>
                    <a:lstStyle/>
                    <a:p>
                      <a:pPr lvl="0" algn="ctr"/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Bewertung oder Einstufung (einschließlich des Erstellens von Profilen und Prognosen) sofern potentiell nachteilig</a:t>
                      </a:r>
                    </a:p>
                  </a:txBody>
                  <a:tcPr anchor="ctr">
                    <a:solidFill>
                      <a:srgbClr val="DFE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Besondere Kategorien</a:t>
                      </a:r>
                      <a:r>
                        <a:rPr lang="de-DE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von personenbezogenen Daten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FE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21374"/>
                  </a:ext>
                </a:extLst>
              </a:tr>
              <a:tr h="55668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Profiling</a:t>
                      </a:r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und automatisierte Entscheidungsfindungen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Personenbezogene</a:t>
                      </a:r>
                      <a:r>
                        <a:rPr lang="de-DE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Daten über strafrechtliche Verurteilungen und Straftaten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389670"/>
                  </a:ext>
                </a:extLst>
              </a:tr>
              <a:tr h="598398"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Beobachtung, Überwachung oder Kontrolle von Betroffenen (insbesondere im öffentlichen Raum)</a:t>
                      </a:r>
                    </a:p>
                  </a:txBody>
                  <a:tcPr anchor="ctr">
                    <a:solidFill>
                      <a:srgbClr val="DFE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r>
                        <a:rPr lang="de-DE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von Standortdaten </a:t>
                      </a:r>
                      <a:r>
                        <a:rPr lang="de-DE" sz="12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iSd</a:t>
                      </a:r>
                      <a:r>
                        <a:rPr lang="de-DE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TKG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FE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11557"/>
                  </a:ext>
                </a:extLst>
              </a:tr>
              <a:tr h="779352"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Zusammenführen und/oder Abgleich von Datensätzen aus mehreren Verarbeitungen</a:t>
                      </a:r>
                    </a:p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strike="sngStrike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</a:t>
                      </a:r>
                      <a:r>
                        <a:rPr lang="de-DE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zu schutzbedürftigen Betroffenen (unmündige Minderjährige, Arbeitnehmer, Patienten, psychisch Kranke, Asylwerber)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825003"/>
                  </a:ext>
                </a:extLst>
              </a:tr>
              <a:tr h="571722"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Datenverarbeitung</a:t>
                      </a:r>
                      <a:r>
                        <a:rPr lang="de-DE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im höchstpersönlichen Bereich (auch mit Einwilligung)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FE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97918"/>
                  </a:ext>
                </a:extLst>
              </a:tr>
            </a:tbl>
          </a:graphicData>
        </a:graphic>
      </p:graphicFrame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845733"/>
            <a:ext cx="8229600" cy="4675139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Black List</a:t>
            </a:r>
          </a:p>
        </p:txBody>
      </p:sp>
    </p:spTree>
    <p:extLst>
      <p:ext uri="{BB962C8B-B14F-4D97-AF65-F5344CB8AC3E}">
        <p14:creationId xmlns:p14="http://schemas.microsoft.com/office/powerpoint/2010/main" val="298877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4">
            <a:extLst>
              <a:ext uri="{FF2B5EF4-FFF2-40B4-BE49-F238E27FC236}">
                <a16:creationId xmlns:a16="http://schemas.microsoft.com/office/drawing/2014/main" id="{08D692FC-273F-4BBF-8C41-A0FAFC2F9F5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39988" y="1778000"/>
            <a:ext cx="6084887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Managing Partner bei DORDA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Leiter der IT/IP und Datenschutz sowie der Digital Industries Group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Absolvent der Universität Wien (Dr </a:t>
            </a:r>
            <a:r>
              <a:rPr lang="de-AT" altLang="de-DE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iur</a:t>
            </a: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2005) und des Universitätslehrgangs für Informationsrecht und Rechtsinformation der Universität Wien</a:t>
            </a:r>
            <a:r>
              <a:rPr lang="en-US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(IT-Law)</a:t>
            </a: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LL.M. 2001)</a:t>
            </a:r>
            <a:endParaRPr lang="de-AT" altLang="de-DE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Fachliche Schwerpunkte: IT-Recht, </a:t>
            </a:r>
            <a:r>
              <a:rPr lang="de-AT" altLang="de-DE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insb</a:t>
            </a: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E-Commerce, Outsourcing, IT-Projektverträge, Datenschutzrecht, Urheberrecht 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ILO Clients Choice Award für E-Commerce 2012 und 2013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ILO Clients Choice Award für Information Technology 2014, 2015, 2016, 2017, 2018 und 2019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Seit Jahren als führender Anwalt in IT-Recht in "Chambers Europe" und "Legal 500"empfohlen 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Legal500 Hall </a:t>
            </a:r>
            <a:r>
              <a:rPr lang="de-AT" altLang="de-DE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AT" altLang="de-DE" sz="1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Fame</a:t>
            </a: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TMT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Autor zahlreicher Fachpublikationen in den Bereichen IT-, IP- Urheber- und Wettbewerbsrecht</a:t>
            </a:r>
          </a:p>
          <a:p>
            <a:pPr marL="171450" lvl="1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Vortragender an diversen Hochschulen und Fachhochschulen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r>
              <a:rPr lang="de-AT" altLang="de-DE" sz="1400" dirty="0">
                <a:latin typeface="Verdana" panose="020B0604030504040204" pitchFamily="34" charset="0"/>
                <a:cs typeface="Arial" panose="020B0604020202020204" pitchFamily="34" charset="0"/>
              </a:rPr>
              <a:t>Co-Chair Technology Sourcing Committee von </a:t>
            </a:r>
            <a:r>
              <a:rPr lang="de-AT" altLang="de-DE" sz="1400" dirty="0" err="1">
                <a:latin typeface="Verdana" panose="020B0604030504040204" pitchFamily="34" charset="0"/>
                <a:cs typeface="Arial" panose="020B0604020202020204" pitchFamily="34" charset="0"/>
              </a:rPr>
              <a:t>ITechLaw</a:t>
            </a:r>
            <a:endParaRPr lang="de-AT" altLang="de-DE" sz="1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endParaRPr lang="de-DE" altLang="de-DE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10000"/>
              </a:lnSpc>
              <a:buClr>
                <a:srgbClr val="65907B"/>
              </a:buClr>
              <a:buSzPct val="80000"/>
              <a:buFont typeface="Wingdings" panose="05000000000000000000" pitchFamily="2" charset="2"/>
              <a:buChar char=""/>
            </a:pPr>
            <a:endParaRPr lang="de-AT" altLang="de-DE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Inhaltsplatzhalter 28">
            <a:extLst>
              <a:ext uri="{FF2B5EF4-FFF2-40B4-BE49-F238E27FC236}">
                <a16:creationId xmlns:a16="http://schemas.microsoft.com/office/drawing/2014/main" id="{4D06105C-9BB8-48D8-87B8-3028AF7B7541}"/>
              </a:ext>
            </a:extLst>
          </p:cNvPr>
          <p:cNvSpPr txBox="1">
            <a:spLocks/>
          </p:cNvSpPr>
          <p:nvPr/>
        </p:nvSpPr>
        <p:spPr bwMode="auto">
          <a:xfrm>
            <a:off x="476250" y="3784600"/>
            <a:ext cx="20399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de-DE" altLang="de-DE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 Axel Anderl, LL.M.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endParaRPr lang="de-DE" altLang="de-DE" sz="1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endParaRPr lang="de-AT" altLang="de-DE" sz="1000">
              <a:solidFill>
                <a:srgbClr val="659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de-DE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9"/>
          <p:cNvSpPr txBox="1">
            <a:spLocks/>
          </p:cNvSpPr>
          <p:nvPr/>
        </p:nvSpPr>
        <p:spPr>
          <a:xfrm>
            <a:off x="457200" y="1130363"/>
            <a:ext cx="8229600" cy="4073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95B4A2"/>
                </a:solidFill>
                <a:latin typeface="Verdana"/>
                <a:ea typeface="+mj-ea"/>
                <a:cs typeface="Verdan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Ansprechpartner</a:t>
            </a:r>
            <a:endParaRPr lang="de-DE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 descr="Ein Bild, das Schlips, Mann, Kleidung, Person enthält.&#10;&#10;Automatisch generierte Beschreibung">
            <a:extLst>
              <a:ext uri="{FF2B5EF4-FFF2-40B4-BE49-F238E27FC236}">
                <a16:creationId xmlns:a16="http://schemas.microsoft.com/office/drawing/2014/main" id="{492C1085-C719-4511-A549-EFB79B6CC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3" r="30929"/>
          <a:stretch/>
        </p:blipFill>
        <p:spPr>
          <a:xfrm>
            <a:off x="476250" y="1628268"/>
            <a:ext cx="1668236" cy="20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25331"/>
            <a:ext cx="8229600" cy="954784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Aktuelle COVID-Situation</a:t>
            </a:r>
            <a:br>
              <a:rPr lang="de-AT" dirty="0"/>
            </a:br>
            <a:r>
              <a:rPr lang="de-AT" b="1" dirty="0"/>
              <a:t>Datenschutzverstoß: Was nun? </a:t>
            </a:r>
          </a:p>
        </p:txBody>
      </p:sp>
    </p:spTree>
    <p:extLst>
      <p:ext uri="{BB962C8B-B14F-4D97-AF65-F5344CB8AC3E}">
        <p14:creationId xmlns:p14="http://schemas.microsoft.com/office/powerpoint/2010/main" val="103714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Datenschutzrechtliche Grundlagen</a:t>
            </a:r>
            <a:br>
              <a:rPr lang="de-AT" dirty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Datenschutzverstöße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: To Dos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1451648"/>
          </a:xfrm>
        </p:spPr>
        <p:txBody>
          <a:bodyPr/>
          <a:lstStyle/>
          <a:p>
            <a:r>
              <a:rPr lang="de-AT" b="1" dirty="0"/>
              <a:t>Evaluierung des Risikos innerhalb von maximal 72 Stunden ab Kenntnis vom Data </a:t>
            </a:r>
            <a:r>
              <a:rPr lang="de-AT" b="1" dirty="0" err="1"/>
              <a:t>Breach</a:t>
            </a:r>
            <a:r>
              <a:rPr lang="de-AT" b="1" dirty="0"/>
              <a:t>!</a:t>
            </a:r>
          </a:p>
          <a:p>
            <a:r>
              <a:rPr lang="de-AT" dirty="0"/>
              <a:t>Umfassende interne Dokumentation </a:t>
            </a:r>
            <a:r>
              <a:rPr lang="de-AT" u="sng" dirty="0"/>
              <a:t>aller</a:t>
            </a:r>
            <a:r>
              <a:rPr lang="de-AT" dirty="0"/>
              <a:t> Datenvorfälle!</a:t>
            </a:r>
          </a:p>
          <a:p>
            <a:endParaRPr lang="de-AT" dirty="0"/>
          </a:p>
        </p:txBody>
      </p:sp>
      <p:graphicFrame>
        <p:nvGraphicFramePr>
          <p:cNvPr id="7" name="Diagramm 6"/>
          <p:cNvGraphicFramePr/>
          <p:nvPr/>
        </p:nvGraphicFramePr>
        <p:xfrm>
          <a:off x="951345" y="3368962"/>
          <a:ext cx="68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951345" y="4417583"/>
          <a:ext cx="68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951345" y="5466204"/>
          <a:ext cx="68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3025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Datenverarbeitung in Zusammenhang mit COVID-19</a:t>
            </a:r>
            <a:br>
              <a:rPr lang="de-AT" dirty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Datenschutzverstöße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: To Dos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845733"/>
            <a:ext cx="8229600" cy="4693611"/>
          </a:xfrm>
        </p:spPr>
        <p:txBody>
          <a:bodyPr/>
          <a:lstStyle/>
          <a:p>
            <a:r>
              <a:rPr lang="de-AT" dirty="0"/>
              <a:t>unverzügliche (möglichst binnen 72 Stunden) </a:t>
            </a:r>
            <a:r>
              <a:rPr lang="de-AT" b="1" dirty="0"/>
              <a:t>Meldung</a:t>
            </a:r>
            <a:r>
              <a:rPr lang="de-AT" dirty="0"/>
              <a:t> an die Datenschutzbehörde</a:t>
            </a:r>
          </a:p>
          <a:p>
            <a:pPr lvl="1">
              <a:lnSpc>
                <a:spcPct val="100000"/>
              </a:lnSpc>
            </a:pPr>
            <a:r>
              <a:rPr lang="de-AT" b="1" dirty="0"/>
              <a:t>KEINE</a:t>
            </a:r>
            <a:r>
              <a:rPr lang="de-AT" dirty="0"/>
              <a:t> Hemmung/Unterbrechung während COVID-19 Krise</a:t>
            </a:r>
            <a:endParaRPr lang="de-AT" b="1" dirty="0"/>
          </a:p>
          <a:p>
            <a:pPr lvl="1">
              <a:lnSpc>
                <a:spcPct val="100000"/>
              </a:lnSpc>
            </a:pPr>
            <a:r>
              <a:rPr lang="de-AT" dirty="0"/>
              <a:t>Beschreibung der Art der Verletzung</a:t>
            </a:r>
          </a:p>
          <a:p>
            <a:pPr lvl="1">
              <a:lnSpc>
                <a:spcPct val="100000"/>
              </a:lnSpc>
            </a:pPr>
            <a:r>
              <a:rPr lang="de-AT" dirty="0"/>
              <a:t>Angabe von Kategorien und Zahl der Betroffenen und Daten</a:t>
            </a:r>
          </a:p>
          <a:p>
            <a:pPr lvl="1">
              <a:lnSpc>
                <a:spcPct val="100000"/>
              </a:lnSpc>
            </a:pPr>
            <a:r>
              <a:rPr lang="de-AT" dirty="0"/>
              <a:t>Namen und Kontaktdaten des Datenschutzbeauftragten</a:t>
            </a:r>
          </a:p>
          <a:p>
            <a:pPr lvl="1">
              <a:lnSpc>
                <a:spcPct val="100000"/>
              </a:lnSpc>
            </a:pPr>
            <a:r>
              <a:rPr lang="de-AT" dirty="0"/>
              <a:t>Beschreibung der wahrscheinlichen Folgen</a:t>
            </a:r>
          </a:p>
          <a:p>
            <a:pPr lvl="1">
              <a:lnSpc>
                <a:spcPct val="100000"/>
              </a:lnSpc>
            </a:pPr>
            <a:r>
              <a:rPr lang="de-AT" dirty="0"/>
              <a:t>Beschreibung der ergriffenen oder vorgeschlagenen Gegenmaßnahmen</a:t>
            </a:r>
          </a:p>
          <a:p>
            <a:r>
              <a:rPr lang="de-AT" dirty="0"/>
              <a:t>bei hohem Risiko zusätzliche, unverzügliche </a:t>
            </a:r>
            <a:r>
              <a:rPr lang="de-AT" b="1" dirty="0"/>
              <a:t>Benachrichtigung </a:t>
            </a:r>
            <a:r>
              <a:rPr lang="de-AT" dirty="0"/>
              <a:t>der Betroffenen</a:t>
            </a:r>
          </a:p>
          <a:p>
            <a:pPr lvl="1"/>
            <a:r>
              <a:rPr lang="de-AT" dirty="0"/>
              <a:t>öffentliche Bekanntmachung, wenn sonst unverhältnismäßiger Aufwand</a:t>
            </a:r>
          </a:p>
          <a:p>
            <a:r>
              <a:rPr lang="de-AT" dirty="0"/>
              <a:t>Praxistipp: im Zweifel eher melden</a:t>
            </a:r>
          </a:p>
          <a:p>
            <a:pPr lvl="1"/>
            <a:r>
              <a:rPr lang="de-AT" dirty="0"/>
              <a:t>Benachrichtigung der Betroffenen kann von DSB aufgetragen werden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3655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25331"/>
            <a:ext cx="8229600" cy="954784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Weitere Auswirkungen der aktuellen Situation</a:t>
            </a:r>
            <a:br>
              <a:rPr lang="de-AT" dirty="0"/>
            </a:br>
            <a:r>
              <a:rPr lang="de-AT" b="1" dirty="0"/>
              <a:t>Datenschutz im Home Office</a:t>
            </a:r>
          </a:p>
        </p:txBody>
      </p:sp>
    </p:spTree>
    <p:extLst>
      <p:ext uri="{BB962C8B-B14F-4D97-AF65-F5344CB8AC3E}">
        <p14:creationId xmlns:p14="http://schemas.microsoft.com/office/powerpoint/2010/main" val="302372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Aktuelle </a:t>
            </a:r>
            <a:r>
              <a:rPr lang="de-AT" sz="2200" dirty="0" err="1"/>
              <a:t>To</a:t>
            </a:r>
            <a:r>
              <a:rPr lang="de-AT" sz="2200" dirty="0"/>
              <a:t> Dos in Zusammenhang mit COVID-19 </a:t>
            </a:r>
            <a:br>
              <a:rPr lang="de-AT" sz="2200" dirty="0"/>
            </a:br>
            <a:endParaRPr lang="de-AT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8" y="1886374"/>
            <a:ext cx="8229600" cy="4647430"/>
          </a:xfrm>
        </p:spPr>
        <p:txBody>
          <a:bodyPr/>
          <a:lstStyle/>
          <a:p>
            <a:r>
              <a:rPr lang="de-DE" b="1" dirty="0"/>
              <a:t>Mitarbeiter-Awareness schaffen</a:t>
            </a:r>
          </a:p>
          <a:p>
            <a:r>
              <a:rPr lang="de-DE" dirty="0"/>
              <a:t>Risikoerhöhung durch Fernzugriff berücksichtigen</a:t>
            </a:r>
          </a:p>
          <a:p>
            <a:pPr lvl="1"/>
            <a:r>
              <a:rPr lang="de-DE" dirty="0"/>
              <a:t>verschlüsselte VPN-Verbindung erforderlich</a:t>
            </a:r>
          </a:p>
          <a:p>
            <a:pPr lvl="1"/>
            <a:r>
              <a:rPr lang="de-DE" dirty="0"/>
              <a:t>sensibler Umgang mit Daten/Betriebsgeheimnisses durch AN</a:t>
            </a:r>
          </a:p>
          <a:p>
            <a:pPr lvl="1"/>
            <a:r>
              <a:rPr lang="de-DE" dirty="0"/>
              <a:t>besondere Vorsicht beim Einsatz privater Geräte</a:t>
            </a:r>
          </a:p>
          <a:p>
            <a:r>
              <a:rPr lang="de-DE" dirty="0"/>
              <a:t>Vorbereitung der IT-Systeme</a:t>
            </a:r>
          </a:p>
          <a:p>
            <a:pPr lvl="1"/>
            <a:r>
              <a:rPr lang="de-DE" dirty="0"/>
              <a:t>Kapazitäten, Verfügbarkeit, Updates</a:t>
            </a:r>
          </a:p>
          <a:p>
            <a:pPr lvl="1"/>
            <a:r>
              <a:rPr lang="de-DE" dirty="0"/>
              <a:t>Ausstattung mit Firmengeräten (Laptops, Smartphones)</a:t>
            </a:r>
          </a:p>
          <a:p>
            <a:r>
              <a:rPr lang="de-DE" dirty="0"/>
              <a:t>Neubewertung und </a:t>
            </a:r>
            <a:r>
              <a:rPr lang="de-DE" dirty="0" err="1"/>
              <a:t>ggf</a:t>
            </a:r>
            <a:r>
              <a:rPr lang="de-DE" dirty="0"/>
              <a:t> Anpassung der TOMs</a:t>
            </a:r>
          </a:p>
          <a:p>
            <a:pPr lvl="1"/>
            <a:r>
              <a:rPr lang="de-DE" dirty="0"/>
              <a:t>regelmäßige Backups</a:t>
            </a:r>
          </a:p>
          <a:p>
            <a:pPr lvl="1"/>
            <a:r>
              <a:rPr lang="de-DE" dirty="0"/>
              <a:t>Sicherstellung Berichtswege (zB auch für Data </a:t>
            </a:r>
            <a:r>
              <a:rPr lang="de-DE" dirty="0" err="1"/>
              <a:t>Breaches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besondere Vorsicht bei Spam, Malware und Phishing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Datenschutz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im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Home Office</a:t>
            </a:r>
          </a:p>
        </p:txBody>
      </p:sp>
    </p:spTree>
    <p:extLst>
      <p:ext uri="{BB962C8B-B14F-4D97-AF65-F5344CB8AC3E}">
        <p14:creationId xmlns:p14="http://schemas.microsoft.com/office/powerpoint/2010/main" val="287897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Aktuelle </a:t>
            </a:r>
            <a:r>
              <a:rPr lang="de-AT" sz="2200" dirty="0" err="1"/>
              <a:t>To</a:t>
            </a:r>
            <a:r>
              <a:rPr lang="de-AT" sz="2200" dirty="0"/>
              <a:t> Dos in Zusammenhang mit COVID-19 </a:t>
            </a:r>
            <a:br>
              <a:rPr lang="de-AT" sz="2200" dirty="0"/>
            </a:br>
            <a:endParaRPr lang="de-AT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8" y="1886374"/>
            <a:ext cx="8229600" cy="4647430"/>
          </a:xfrm>
        </p:spPr>
        <p:txBody>
          <a:bodyPr/>
          <a:lstStyle/>
          <a:p>
            <a:r>
              <a:rPr lang="de-DE" dirty="0"/>
              <a:t>Sicherstellung der Wahrung des Datengeheimnisses und von Betriebs- und Geschäftsgeheimnissen</a:t>
            </a:r>
          </a:p>
          <a:p>
            <a:pPr lvl="1"/>
            <a:r>
              <a:rPr lang="de-DE" dirty="0"/>
              <a:t>Leitfaden für </a:t>
            </a:r>
            <a:r>
              <a:rPr lang="de-DE" dirty="0" err="1"/>
              <a:t>TelCos</a:t>
            </a:r>
            <a:r>
              <a:rPr lang="de-DE" dirty="0"/>
              <a:t> und Videokonferenzen im Home Office</a:t>
            </a:r>
          </a:p>
          <a:p>
            <a:pPr lvl="1"/>
            <a:r>
              <a:rPr lang="de-DE" dirty="0"/>
              <a:t>Geheimhaltung von Passwörtern</a:t>
            </a:r>
          </a:p>
          <a:p>
            <a:pPr lvl="1"/>
            <a:r>
              <a:rPr lang="de-DE" dirty="0"/>
              <a:t>Umgang mit ausgedruckten Unterlagen</a:t>
            </a:r>
          </a:p>
          <a:p>
            <a:pPr lvl="2"/>
            <a:r>
              <a:rPr lang="de-DE" dirty="0"/>
              <a:t>Clean Desk auch im Home Office</a:t>
            </a:r>
          </a:p>
          <a:p>
            <a:pPr lvl="2"/>
            <a:r>
              <a:rPr lang="de-DE" dirty="0"/>
              <a:t>Aufbewahrung und Zusammenführung nach der Krise</a:t>
            </a:r>
          </a:p>
          <a:p>
            <a:pPr lvl="2"/>
            <a:r>
              <a:rPr lang="de-DE" dirty="0"/>
              <a:t>Vernichtung während/nach der Krise</a:t>
            </a:r>
          </a:p>
          <a:p>
            <a:r>
              <a:rPr lang="de-DE" dirty="0"/>
              <a:t>Überprüfung der genutzten Kommunikationsmittel für Austausch von beruflichen Informationen</a:t>
            </a:r>
          </a:p>
          <a:p>
            <a:pPr lvl="1"/>
            <a:r>
              <a:rPr lang="de-DE" dirty="0"/>
              <a:t>Vorsicht bei kostenlosen, Internet-basierten Anbietern</a:t>
            </a:r>
          </a:p>
          <a:p>
            <a:pPr lvl="1"/>
            <a:r>
              <a:rPr lang="de-DE" dirty="0"/>
              <a:t>kein Software-Download am Dienstlaptop ohne Freigabe</a:t>
            </a:r>
          </a:p>
          <a:p>
            <a:pPr lvl="1"/>
            <a:r>
              <a:rPr lang="de-DE" dirty="0"/>
              <a:t>klare Weisungen und Vorgaben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7198" y="1304403"/>
            <a:ext cx="8524241" cy="406800"/>
          </a:xfrm>
        </p:spPr>
        <p:txBody>
          <a:bodyPr/>
          <a:lstStyle/>
          <a:p>
            <a:pPr marL="0" lvl="1"/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Datenschutz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im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Home Office</a:t>
            </a:r>
          </a:p>
        </p:txBody>
      </p:sp>
    </p:spTree>
    <p:extLst>
      <p:ext uri="{BB962C8B-B14F-4D97-AF65-F5344CB8AC3E}">
        <p14:creationId xmlns:p14="http://schemas.microsoft.com/office/powerpoint/2010/main" val="1854654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575050" y="1851978"/>
            <a:ext cx="5111750" cy="4028043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2"/>
          </p:nvPr>
        </p:nvSpPr>
        <p:spPr>
          <a:xfrm>
            <a:off x="473076" y="1968941"/>
            <a:ext cx="3101974" cy="3419269"/>
          </a:xfrm>
        </p:spPr>
        <p:txBody>
          <a:bodyPr>
            <a:normAutofit/>
          </a:bodyPr>
          <a:lstStyle/>
          <a:p>
            <a:endParaRPr lang="de-AT" sz="1200" dirty="0"/>
          </a:p>
          <a:p>
            <a:pPr>
              <a:lnSpc>
                <a:spcPct val="150000"/>
              </a:lnSpc>
            </a:pPr>
            <a:r>
              <a:rPr lang="de-AT" sz="1200" dirty="0"/>
              <a:t>Dr Axel Anderl, LLM </a:t>
            </a:r>
          </a:p>
          <a:p>
            <a:pPr>
              <a:lnSpc>
                <a:spcPct val="150000"/>
              </a:lnSpc>
            </a:pPr>
            <a:r>
              <a:rPr lang="de-AT" sz="1200" b="0" dirty="0"/>
              <a:t>T: </a:t>
            </a:r>
            <a:r>
              <a:rPr lang="en-US" sz="1200" b="0" dirty="0"/>
              <a:t>+43 1 533 47 95 – 23 </a:t>
            </a:r>
          </a:p>
          <a:p>
            <a:pPr>
              <a:lnSpc>
                <a:spcPct val="150000"/>
              </a:lnSpc>
            </a:pPr>
            <a:r>
              <a:rPr lang="de-AT" sz="1200" b="0" dirty="0"/>
              <a:t>E: </a:t>
            </a:r>
            <a:r>
              <a:rPr lang="de-AT" sz="1200" b="0" u="sng" dirty="0">
                <a:hlinkClick r:id="rId2"/>
              </a:rPr>
              <a:t>axel.anderl@dorda.at</a:t>
            </a:r>
            <a:endParaRPr lang="de-AT" sz="1200" b="0" u="sng" dirty="0"/>
          </a:p>
          <a:p>
            <a:pPr>
              <a:lnSpc>
                <a:spcPct val="150000"/>
              </a:lnSpc>
            </a:pPr>
            <a:endParaRPr lang="de-AT" sz="1200" b="0" u="sng" dirty="0"/>
          </a:p>
          <a:p>
            <a:pPr>
              <a:lnSpc>
                <a:spcPct val="150000"/>
              </a:lnSpc>
            </a:pPr>
            <a:r>
              <a:rPr lang="de-AT" sz="1200" dirty="0"/>
              <a:t>Mag Nino Tlapak, LLM </a:t>
            </a:r>
          </a:p>
          <a:p>
            <a:pPr>
              <a:lnSpc>
                <a:spcPct val="150000"/>
              </a:lnSpc>
            </a:pPr>
            <a:r>
              <a:rPr lang="de-AT" sz="1200" b="0" dirty="0"/>
              <a:t>T: </a:t>
            </a:r>
            <a:r>
              <a:rPr lang="en-US" sz="1200" b="0" dirty="0"/>
              <a:t>+43 1 533 47 95 – 23 </a:t>
            </a:r>
          </a:p>
          <a:p>
            <a:pPr>
              <a:lnSpc>
                <a:spcPct val="150000"/>
              </a:lnSpc>
            </a:pPr>
            <a:r>
              <a:rPr lang="de-AT" sz="1200" b="0" dirty="0"/>
              <a:t>E: </a:t>
            </a:r>
            <a:r>
              <a:rPr lang="de-AT" sz="1200" b="0" u="sng" dirty="0">
                <a:hlinkClick r:id="rId2"/>
              </a:rPr>
              <a:t>nino.tlapak@dorda.at</a:t>
            </a:r>
            <a:endParaRPr lang="de-AT" sz="1200" dirty="0"/>
          </a:p>
          <a:p>
            <a:pPr>
              <a:lnSpc>
                <a:spcPct val="150000"/>
              </a:lnSpc>
            </a:pPr>
            <a:endParaRPr lang="de-AT" sz="12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1206563"/>
            <a:ext cx="8229600" cy="407341"/>
          </a:xfrm>
        </p:spPr>
        <p:txBody>
          <a:bodyPr/>
          <a:lstStyle/>
          <a:p>
            <a:r>
              <a:rPr lang="de-AT" dirty="0">
                <a:solidFill>
                  <a:srgbClr val="002060"/>
                </a:solidFill>
              </a:rPr>
              <a:t>Ansprechpartner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126" y="1903302"/>
            <a:ext cx="5291285" cy="271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6"/>
          <p:cNvSpPr txBox="1">
            <a:spLocks/>
          </p:cNvSpPr>
          <p:nvPr/>
        </p:nvSpPr>
        <p:spPr bwMode="auto">
          <a:xfrm>
            <a:off x="548300" y="5311278"/>
            <a:ext cx="8210218" cy="105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813">
              <a:lnSpc>
                <a:spcPct val="95000"/>
              </a:lnSpc>
              <a:defRPr/>
            </a:pPr>
            <a:r>
              <a:rPr lang="de-DE" sz="1200" b="1" dirty="0">
                <a:latin typeface="Verdana"/>
                <a:cs typeface="Verdana"/>
              </a:rPr>
              <a:t>DORDA Rechtsanwälte GmbH </a:t>
            </a:r>
            <a:r>
              <a:rPr lang="de-DE" sz="1200" dirty="0">
                <a:latin typeface="Verdana"/>
                <a:cs typeface="Verdana"/>
              </a:rPr>
              <a:t>· Universitätsring 10 · 1010 Wien</a:t>
            </a:r>
          </a:p>
          <a:p>
            <a:pPr>
              <a:spcAft>
                <a:spcPts val="0"/>
              </a:spcAft>
            </a:pPr>
            <a:endParaRPr lang="en-GB" sz="1050" b="1" dirty="0">
              <a:solidFill>
                <a:srgbClr val="4FA244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00" b="1" dirty="0">
                <a:solidFill>
                  <a:srgbClr val="4FA244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International Law Office - Information Technology Award for Austria 2014, 2015, 2016, 2017, 2018 &amp; 2019</a:t>
            </a:r>
            <a:br>
              <a:rPr lang="en-GB" sz="1000" b="1" dirty="0">
                <a:solidFill>
                  <a:srgbClr val="89CA80"/>
                </a:solidFill>
                <a:latin typeface="Verdana" panose="020B0604030504040204" pitchFamily="34" charset="0"/>
                <a:ea typeface="Calibri" panose="020F0502020204030204" pitchFamily="34" charset="0"/>
              </a:rPr>
            </a:br>
            <a:r>
              <a:rPr lang="en-GB" sz="1000" b="1" dirty="0">
                <a:solidFill>
                  <a:srgbClr val="3F8236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International Law Office - E-Commerce Award for Austria 2012 &amp; 2013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00" b="1" dirty="0">
                <a:solidFill>
                  <a:srgbClr val="24406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Managing IP Awards – Austrian Firm of the Year for Copyright &amp; Design 2020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12813">
              <a:lnSpc>
                <a:spcPct val="95000"/>
              </a:lnSpc>
              <a:defRPr/>
            </a:pPr>
            <a:endParaRPr lang="de-DE" sz="1050" dirty="0">
              <a:latin typeface="Verdana"/>
              <a:cs typeface="Verdana"/>
            </a:endParaRPr>
          </a:p>
          <a:p>
            <a:pPr defTabSz="912813">
              <a:lnSpc>
                <a:spcPct val="50000"/>
              </a:lnSpc>
              <a:defRPr/>
            </a:pPr>
            <a:endParaRPr lang="en-US" sz="1050" kern="0" dirty="0">
              <a:solidFill>
                <a:srgbClr val="95B5B0"/>
              </a:solidFill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344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1130363"/>
            <a:ext cx="8229600" cy="407341"/>
          </a:xfrm>
        </p:spPr>
        <p:txBody>
          <a:bodyPr>
            <a:noAutofit/>
          </a:bodyPr>
          <a:lstStyle/>
          <a:p>
            <a:r>
              <a:rPr lang="de-DE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Ansprechpartner</a:t>
            </a:r>
          </a:p>
        </p:txBody>
      </p:sp>
      <p:sp>
        <p:nvSpPr>
          <p:cNvPr id="6" name="Inhaltsplatzhalter 24"/>
          <p:cNvSpPr>
            <a:spLocks noGrp="1"/>
          </p:cNvSpPr>
          <p:nvPr>
            <p:ph idx="1"/>
          </p:nvPr>
        </p:nvSpPr>
        <p:spPr>
          <a:xfrm>
            <a:off x="2439259" y="1777880"/>
            <a:ext cx="6085022" cy="4735809"/>
          </a:xfrm>
        </p:spPr>
        <p:txBody>
          <a:bodyPr>
            <a:normAutofit/>
          </a:bodyPr>
          <a:lstStyle/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de-AT" altLang="de-DE" sz="1400" dirty="0">
                <a:cs typeface="Times New Roman" pitchFamily="18" charset="0"/>
              </a:rPr>
              <a:t>Rechtsanwalt bei DORDA</a:t>
            </a:r>
          </a:p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nl-NL" altLang="de-DE" sz="1400" dirty="0">
                <a:cs typeface="Times New Roman" pitchFamily="18" charset="0"/>
              </a:rPr>
              <a:t>Universität Wien, Mag iur 2012</a:t>
            </a:r>
          </a:p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en-US" altLang="de-DE" sz="1400" dirty="0" err="1">
                <a:cs typeface="Times New Roman" pitchFamily="18" charset="0"/>
              </a:rPr>
              <a:t>Universität</a:t>
            </a:r>
            <a:r>
              <a:rPr lang="en-US" altLang="de-DE" sz="1400" dirty="0">
                <a:cs typeface="Times New Roman" pitchFamily="18" charset="0"/>
              </a:rPr>
              <a:t> Wien, </a:t>
            </a:r>
            <a:r>
              <a:rPr lang="en-US" altLang="de-DE" sz="1400" dirty="0" err="1">
                <a:cs typeface="Times New Roman" pitchFamily="18" charset="0"/>
              </a:rPr>
              <a:t>Universitätslehrgang</a:t>
            </a:r>
            <a:r>
              <a:rPr lang="en-US" altLang="de-DE" sz="1400" dirty="0">
                <a:cs typeface="Times New Roman" pitchFamily="18" charset="0"/>
              </a:rPr>
              <a:t> </a:t>
            </a:r>
            <a:r>
              <a:rPr lang="en-US" altLang="de-DE" sz="1400" dirty="0" err="1">
                <a:cs typeface="Times New Roman" pitchFamily="18" charset="0"/>
              </a:rPr>
              <a:t>Medien</a:t>
            </a:r>
            <a:r>
              <a:rPr lang="en-US" altLang="de-DE" sz="1400" dirty="0">
                <a:cs typeface="Times New Roman" pitchFamily="18" charset="0"/>
              </a:rPr>
              <a:t>- und </a:t>
            </a:r>
            <a:r>
              <a:rPr lang="en-US" altLang="de-DE" sz="1400" dirty="0" err="1">
                <a:cs typeface="Times New Roman" pitchFamily="18" charset="0"/>
              </a:rPr>
              <a:t>Informationsrecht</a:t>
            </a:r>
            <a:r>
              <a:rPr lang="en-US" altLang="de-DE" sz="1400" dirty="0">
                <a:cs typeface="Times New Roman" pitchFamily="18" charset="0"/>
              </a:rPr>
              <a:t>, LL.M. (IT-Law) 2013</a:t>
            </a:r>
          </a:p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de-DE" altLang="de-DE" sz="1400" dirty="0">
                <a:cs typeface="Times New Roman" pitchFamily="18" charset="0"/>
              </a:rPr>
              <a:t>Fachliche Schwerpunkte: Datenschutzrecht, </a:t>
            </a:r>
            <a:r>
              <a:rPr lang="de-AT" altLang="de-DE" sz="1400" dirty="0">
                <a:cs typeface="Times New Roman" pitchFamily="18" charset="0"/>
              </a:rPr>
              <a:t>IT-Recht, </a:t>
            </a:r>
            <a:r>
              <a:rPr lang="de-DE" altLang="de-DE" sz="1400" dirty="0">
                <a:cs typeface="Times New Roman" pitchFamily="18" charset="0"/>
              </a:rPr>
              <a:t>E-Commerce, Outsourcing, Urheber- und Medienrecht</a:t>
            </a:r>
            <a:endParaRPr lang="de-AT" altLang="de-DE" sz="1400" dirty="0">
              <a:cs typeface="Times New Roman" pitchFamily="18" charset="0"/>
            </a:endParaRPr>
          </a:p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de-AT" sz="1400" dirty="0">
                <a:cs typeface="Times New Roman" pitchFamily="18" charset="0"/>
              </a:rPr>
              <a:t>Next Generation </a:t>
            </a:r>
            <a:r>
              <a:rPr lang="de-AT" sz="1400" dirty="0" err="1">
                <a:cs typeface="Times New Roman" pitchFamily="18" charset="0"/>
              </a:rPr>
              <a:t>Lawyer</a:t>
            </a:r>
            <a:r>
              <a:rPr lang="de-AT" sz="1400" dirty="0">
                <a:cs typeface="Times New Roman" pitchFamily="18" charset="0"/>
              </a:rPr>
              <a:t> im Bereich TMT "Legal 500" (2018, 2019); Up and Coming im Bereich TMT "Chambers" (2020)</a:t>
            </a:r>
            <a:endParaRPr lang="de-AT" altLang="de-DE" sz="1400" dirty="0">
              <a:cs typeface="Times New Roman" pitchFamily="18" charset="0"/>
            </a:endParaRPr>
          </a:p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de-AT" altLang="de-DE" sz="1400" dirty="0">
                <a:cs typeface="Times New Roman" pitchFamily="18" charset="0"/>
              </a:rPr>
              <a:t>Autor von Fachpublikationen im Bereich Datenschutz und E-Commerce</a:t>
            </a:r>
          </a:p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de-AT" altLang="de-DE" sz="1400" dirty="0">
                <a:cs typeface="Times New Roman" pitchFamily="18" charset="0"/>
              </a:rPr>
              <a:t>Vortragender für Datenschutzrecht bei den Master-Lehrgängen "Digital Business" an der FH Technikum Wien sowie "Technisches Management" an der FH Campus Wien, Donau Universität Krems ("Datenschutz und Privacy")</a:t>
            </a:r>
          </a:p>
          <a:p>
            <a:pPr marL="171450" lvl="1" indent="-171450">
              <a:lnSpc>
                <a:spcPct val="110000"/>
              </a:lnSpc>
              <a:spcBef>
                <a:spcPct val="25000"/>
              </a:spcBef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r>
              <a:rPr lang="de-AT" altLang="de-DE" sz="1400" dirty="0">
                <a:cs typeface="Times New Roman" pitchFamily="18" charset="0"/>
              </a:rPr>
              <a:t>Mitglied der Interessensgemeinschaften "www.it-law.at" und "Privacyofficers.at"</a:t>
            </a:r>
          </a:p>
          <a:p>
            <a:pPr marL="171450" indent="-171450">
              <a:lnSpc>
                <a:spcPct val="110000"/>
              </a:lnSpc>
              <a:buClr>
                <a:srgbClr val="65907B"/>
              </a:buClr>
              <a:buSzPct val="80000"/>
              <a:buFont typeface="Wingdings" charset="2"/>
              <a:buChar char=""/>
              <a:defRPr/>
            </a:pPr>
            <a:endParaRPr lang="de-AT" dirty="0"/>
          </a:p>
        </p:txBody>
      </p:sp>
      <p:sp>
        <p:nvSpPr>
          <p:cNvPr id="7" name="Inhaltsplatzhalter 28"/>
          <p:cNvSpPr txBox="1">
            <a:spLocks/>
          </p:cNvSpPr>
          <p:nvPr/>
        </p:nvSpPr>
        <p:spPr>
          <a:xfrm>
            <a:off x="476190" y="3784440"/>
            <a:ext cx="2039698" cy="133819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de-DE" sz="1000" b="1" dirty="0">
                <a:latin typeface="Verdana"/>
                <a:cs typeface="Verdana"/>
              </a:rPr>
              <a:t>Mag Nino Tlapak, LL.M.</a:t>
            </a:r>
          </a:p>
          <a:p>
            <a:pPr>
              <a:lnSpc>
                <a:spcPct val="95000"/>
              </a:lnSpc>
              <a:defRPr/>
            </a:pPr>
            <a:endParaRPr lang="de-AT" sz="1000" dirty="0">
              <a:solidFill>
                <a:srgbClr val="65907B"/>
              </a:solidFill>
              <a:latin typeface="Verdana"/>
              <a:cs typeface="Verdana"/>
            </a:endParaRPr>
          </a:p>
          <a:p>
            <a:pPr>
              <a:defRPr/>
            </a:pPr>
            <a:endParaRPr lang="de-DE" sz="1000" dirty="0"/>
          </a:p>
        </p:txBody>
      </p:sp>
      <p:pic>
        <p:nvPicPr>
          <p:cNvPr id="3" name="Grafik 2" descr="Ein Bild, das Mann, Person, Schlips, tragen enthält.&#10;&#10;Automatisch generierte Beschreibung">
            <a:extLst>
              <a:ext uri="{FF2B5EF4-FFF2-40B4-BE49-F238E27FC236}">
                <a16:creationId xmlns:a16="http://schemas.microsoft.com/office/drawing/2014/main" id="{BD005FCC-3D4A-45DA-A0EE-6CFD8830A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3" y="1836931"/>
            <a:ext cx="1438656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0EF660D-0741-4CC7-8694-369842C421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09625"/>
            <a:ext cx="8229600" cy="40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>
                <a:latin typeface="Verdana" panose="020B060403050404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5363" name="Inhaltsplatzhalter 2">
            <a:extLst>
              <a:ext uri="{FF2B5EF4-FFF2-40B4-BE49-F238E27FC236}">
                <a16:creationId xmlns:a16="http://schemas.microsoft.com/office/drawing/2014/main" id="{6AD9058D-C3FD-4953-89C8-88A4C15131C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320800"/>
            <a:ext cx="8229600" cy="501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endParaRPr lang="de-AT" altLang="de-DE" sz="1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de-AT" altLang="de-DE" dirty="0">
                <a:latin typeface="Verdana" panose="020B0604030504040204" pitchFamily="34" charset="0"/>
                <a:cs typeface="Arial" panose="020B0604020202020204" pitchFamily="34" charset="0"/>
              </a:rPr>
              <a:t>Rechtsgrundlagen zur Verarbeitung von COVID-19 Daten</a:t>
            </a:r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endParaRPr lang="de-AT" altLang="de-DE" sz="1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romanUcPeriod"/>
            </a:pPr>
            <a:r>
              <a:rPr lang="de-AT" altLang="de-DE" dirty="0">
                <a:latin typeface="Verdana" panose="020B0604030504040204" pitchFamily="34" charset="0"/>
                <a:cs typeface="Arial" panose="020B0604020202020204" pitchFamily="34" charset="0"/>
              </a:rPr>
              <a:t>Weitergabe von sensiblen Daten – intern und extern</a:t>
            </a:r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romanUcPeriod"/>
            </a:pPr>
            <a:endParaRPr lang="de-AT" altLang="de-DE" sz="1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romanUcPeriod"/>
            </a:pPr>
            <a:r>
              <a:rPr lang="de-AT" dirty="0"/>
              <a:t>Etablierung von angemessenen Sicherheitsmaßnahmen</a:t>
            </a:r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romanUcPeriod"/>
            </a:pPr>
            <a:endParaRPr lang="de-AT" sz="100" dirty="0"/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romanUcPeriod"/>
            </a:pPr>
            <a:r>
              <a:rPr lang="de-AT" dirty="0"/>
              <a:t>Weitere datenschutzrechtliche Dos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Don'ts</a:t>
            </a:r>
            <a:r>
              <a:rPr lang="de-AT" dirty="0"/>
              <a:t> </a:t>
            </a:r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romanUcPeriod"/>
            </a:pPr>
            <a:endParaRPr lang="de-AT" sz="100" dirty="0"/>
          </a:p>
          <a:p>
            <a:pPr marL="442913" indent="-442913"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AutoNum type="romanUcPeriod"/>
            </a:pPr>
            <a:r>
              <a:rPr lang="de-AT" altLang="de-DE" dirty="0">
                <a:latin typeface="Verdana" panose="020B0604030504040204" pitchFamily="34" charset="0"/>
                <a:cs typeface="Arial" panose="020B0604020202020204" pitchFamily="34" charset="0"/>
              </a:rPr>
              <a:t>Exkurs: Home Office und Datenschutz/-sicherheit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25331"/>
            <a:ext cx="8229600" cy="954784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Verarbeitung von Daten über eine (potentielle) Infektion	</a:t>
            </a:r>
            <a:br>
              <a:rPr lang="de-AT" dirty="0"/>
            </a:br>
            <a:r>
              <a:rPr lang="de-AT" b="1" dirty="0"/>
              <a:t>Rechtsgrundlagen</a:t>
            </a:r>
          </a:p>
        </p:txBody>
      </p:sp>
    </p:spTree>
    <p:extLst>
      <p:ext uri="{BB962C8B-B14F-4D97-AF65-F5344CB8AC3E}">
        <p14:creationId xmlns:p14="http://schemas.microsoft.com/office/powerpoint/2010/main" val="45067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Datenschutzrechtliche Grundlagen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2018454"/>
            <a:ext cx="8229600" cy="4647430"/>
          </a:xfrm>
        </p:spPr>
        <p:txBody>
          <a:bodyPr/>
          <a:lstStyle/>
          <a:p>
            <a:r>
              <a:rPr lang="de-DE" u="sng" dirty="0"/>
              <a:t>Information über Verdachtsfall</a:t>
            </a:r>
            <a:r>
              <a:rPr lang="de-DE" dirty="0"/>
              <a:t> ist bereits Gesundheitsdatum (besondere Kategorie personenbezogener Daten)</a:t>
            </a:r>
          </a:p>
          <a:p>
            <a:endParaRPr lang="de-DE" sz="1400" u="sng" dirty="0"/>
          </a:p>
          <a:p>
            <a:r>
              <a:rPr lang="de-DE" u="sng" dirty="0"/>
              <a:t>Bestätigung der Infizierung</a:t>
            </a:r>
            <a:r>
              <a:rPr lang="de-DE" dirty="0"/>
              <a:t> selbstverständlich ebenfalls</a:t>
            </a:r>
          </a:p>
          <a:p>
            <a:endParaRPr lang="de-DE" sz="1400" dirty="0"/>
          </a:p>
          <a:p>
            <a:r>
              <a:rPr lang="de-DE" dirty="0"/>
              <a:t>Rechtsgrundlage daher anhand Art 9 DSGVO zu beurteilen</a:t>
            </a:r>
          </a:p>
          <a:p>
            <a:pPr lvl="1"/>
            <a:r>
              <a:rPr lang="de-DE" dirty="0"/>
              <a:t>konkrete gesetzliche Grundlage für Datenverarbeitung?</a:t>
            </a:r>
          </a:p>
          <a:p>
            <a:pPr lvl="1"/>
            <a:r>
              <a:rPr lang="de-DE" dirty="0"/>
              <a:t>ausdrückliche Einwilligung des Betroffenen?</a:t>
            </a:r>
          </a:p>
          <a:p>
            <a:pPr lvl="1"/>
            <a:r>
              <a:rPr lang="de-DE" dirty="0"/>
              <a:t>Einhaltung arbeits- und sozialrechtlicher Pflichten</a:t>
            </a:r>
          </a:p>
          <a:p>
            <a:pPr lvl="2"/>
            <a:r>
              <a:rPr lang="de-DE" dirty="0"/>
              <a:t>Fürsorgepflicht des Arbeitgebers – Schutz der restlichen Arbeitnehmer</a:t>
            </a:r>
          </a:p>
          <a:p>
            <a:pPr lvl="1"/>
            <a:r>
              <a:rPr lang="de-DE" dirty="0"/>
              <a:t>in Ausnahmefällen: Notwendigkeit zum Schutz lebenswichtiger Interessen der Betroffenen oder anderer Personen (Einzelfallprüfung)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/>
            <a:r>
              <a:rPr lang="de-A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Verarbeitung von Daten über (potentielle) Infizierungen</a:t>
            </a:r>
          </a:p>
        </p:txBody>
      </p:sp>
    </p:spTree>
    <p:extLst>
      <p:ext uri="{BB962C8B-B14F-4D97-AF65-F5344CB8AC3E}">
        <p14:creationId xmlns:p14="http://schemas.microsoft.com/office/powerpoint/2010/main" val="124272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Datenschutzrechtliche Grundlagen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2018454"/>
            <a:ext cx="8229600" cy="4647430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/>
            <a:r>
              <a:rPr lang="de-A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Zulässigkeit von Einlasskontrollen mit Fiebermessungen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199" y="1641188"/>
            <a:ext cx="8229600" cy="4647430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rgbClr val="95B4A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541338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-1952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Fiebermessungen am Eingang / Zugangskontrolle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Werden Daten dokumentiert? Oder nur "live"?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Ist der Bereich uU videoüberwacht?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bloße Momentaufnahmen ohne Speicherung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außerhalb DSGVO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DSGVO gilt für "</a:t>
            </a:r>
            <a:r>
              <a:rPr lang="de-AT" i="1" u="sng" dirty="0"/>
              <a:t>ganz oder teilweise automatisierte Verarbeitung</a:t>
            </a:r>
            <a:r>
              <a:rPr lang="de-AT" i="1" dirty="0"/>
              <a:t> personenbezogener Daten sowie für die </a:t>
            </a:r>
            <a:r>
              <a:rPr lang="de-AT" i="1" u="sng" dirty="0"/>
              <a:t>nichtautomatisierte, strukturierte Verarbeitung</a:t>
            </a:r>
            <a:r>
              <a:rPr lang="de-AT" i="1" dirty="0"/>
              <a:t> personenbezogener Daten, die in einem Dateisystem gespeichert sind oder gespeichert werden sollen</a:t>
            </a:r>
            <a:r>
              <a:rPr lang="de-AT" dirty="0"/>
              <a:t>"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Rechtsgrundlage bei Anwendbarkeit der DSGVO (</a:t>
            </a:r>
            <a:r>
              <a:rPr lang="de-DE" dirty="0" err="1"/>
              <a:t>Ausreißerfall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Einhaltung arbeits- und sozialrechtlicher Pflichten</a:t>
            </a:r>
          </a:p>
          <a:p>
            <a:pPr lvl="2" fontAlgn="auto">
              <a:spcAft>
                <a:spcPts val="0"/>
              </a:spcAft>
            </a:pPr>
            <a:r>
              <a:rPr lang="de-DE" dirty="0"/>
              <a:t>Informationspflicht beachten (Art 13/14 – Datenschutzhinweise)</a:t>
            </a:r>
          </a:p>
          <a:p>
            <a:pPr lvl="1" fontAlgn="auto">
              <a:spcAft>
                <a:spcPts val="0"/>
              </a:spcAft>
            </a:pPr>
            <a:endParaRPr lang="de-DE" dirty="0"/>
          </a:p>
          <a:p>
            <a:pPr lvl="1" fontAlgn="auto">
              <a:spcAft>
                <a:spcPts val="0"/>
              </a:spcAft>
            </a:pPr>
            <a:endParaRPr lang="de-DE" dirty="0"/>
          </a:p>
          <a:p>
            <a:pPr lvl="1"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33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200" dirty="0"/>
              <a:t>Datenschutzrechtliche Grundlagen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2018454"/>
            <a:ext cx="8229600" cy="4647430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/>
            <a:r>
              <a:rPr lang="de-AT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Exkurs: Stopp-Corona-App – ein Datenschutzproblem?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199" y="1641188"/>
            <a:ext cx="8229600" cy="4647430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rgbClr val="95B4A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541338" indent="-185738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-195263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95B4A2"/>
              </a:buClr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Kontakt Tagebuch vom Österreichischen Roten Kreuz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digitaler Handshake mit Personen möglich, zu denen Kontakt besteht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Bestätigung durch beide Teilnehmer erforderlich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Datenminimierung sichergestellt</a:t>
            </a:r>
          </a:p>
          <a:p>
            <a:pPr lvl="1" fontAlgn="auto">
              <a:spcAft>
                <a:spcPts val="0"/>
              </a:spcAft>
            </a:pPr>
            <a:r>
              <a:rPr lang="de-AT" dirty="0"/>
              <a:t>Pseudonymisierung durch ID</a:t>
            </a:r>
          </a:p>
          <a:p>
            <a:pPr lvl="1" fontAlgn="auto">
              <a:spcAft>
                <a:spcPts val="0"/>
              </a:spcAft>
            </a:pPr>
            <a:r>
              <a:rPr lang="de-AT" dirty="0"/>
              <a:t>bei Infizierung zusätzlich Telefonnummer und Zeitpunkt der Meldung</a:t>
            </a:r>
          </a:p>
          <a:p>
            <a:pPr lvl="2" fontAlgn="auto">
              <a:spcAft>
                <a:spcPts val="0"/>
              </a:spcAft>
            </a:pPr>
            <a:r>
              <a:rPr lang="de-AT" dirty="0"/>
              <a:t>mit Einwilligung</a:t>
            </a:r>
          </a:p>
          <a:p>
            <a:pPr lvl="1" fontAlgn="auto">
              <a:spcAft>
                <a:spcPts val="0"/>
              </a:spcAft>
            </a:pPr>
            <a:r>
              <a:rPr lang="de-AT" dirty="0"/>
              <a:t>Statistische Auswertungen über Anzahl der Infizierungen und Downloads</a:t>
            </a:r>
          </a:p>
          <a:p>
            <a:pPr lvl="2" fontAlgn="auto">
              <a:spcAft>
                <a:spcPts val="0"/>
              </a:spcAft>
            </a:pPr>
            <a:r>
              <a:rPr lang="de-AT" dirty="0"/>
              <a:t>anonymisiert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pseudonymisierte Warnung an Kontakte</a:t>
            </a:r>
          </a:p>
          <a:p>
            <a:pPr lvl="1"/>
            <a:r>
              <a:rPr lang="de-DE" dirty="0"/>
              <a:t>Kontakte erhalten nur die Information, dass sie Kontakt mit einem Infizierten hatten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Update mit automatisierter Kontakterfassung angekündigt</a:t>
            </a:r>
          </a:p>
          <a:p>
            <a:pPr lvl="1"/>
            <a:r>
              <a:rPr lang="de-DE" dirty="0"/>
              <a:t>kann </a:t>
            </a:r>
            <a:r>
              <a:rPr lang="de-DE" dirty="0" err="1"/>
              <a:t>uE</a:t>
            </a:r>
            <a:r>
              <a:rPr lang="de-DE" dirty="0"/>
              <a:t> ebenfalls nur auf Einwilligung gestützt werden</a:t>
            </a:r>
          </a:p>
          <a:p>
            <a:pPr lvl="1" fontAlgn="auto">
              <a:spcAft>
                <a:spcPts val="0"/>
              </a:spcAft>
            </a:pPr>
            <a:endParaRPr lang="de-DE" dirty="0"/>
          </a:p>
          <a:p>
            <a:pPr lvl="1" fontAlgn="auto">
              <a:spcAft>
                <a:spcPts val="0"/>
              </a:spcAft>
            </a:pPr>
            <a:endParaRPr lang="de-DE" dirty="0"/>
          </a:p>
          <a:p>
            <a:pPr lvl="1"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03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25331"/>
            <a:ext cx="8229600" cy="954784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Verarbeitung von Daten über eine (potentielle) Infektion</a:t>
            </a:r>
            <a:br>
              <a:rPr lang="de-AT" dirty="0"/>
            </a:br>
            <a:r>
              <a:rPr lang="de-AT" b="1" dirty="0"/>
              <a:t>Weitergabe / Übermittlung </a:t>
            </a:r>
          </a:p>
        </p:txBody>
      </p:sp>
    </p:spTree>
    <p:extLst>
      <p:ext uri="{BB962C8B-B14F-4D97-AF65-F5344CB8AC3E}">
        <p14:creationId xmlns:p14="http://schemas.microsoft.com/office/powerpoint/2010/main" val="2397055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341&quot;/&gt;&lt;/object&gt;&lt;object type=&quot;3&quot; unique_id=&quot;10005&quot;&gt;&lt;property id=&quot;20148&quot; value=&quot;5&quot;/&gt;&lt;property id=&quot;20300&quot; value=&quot;Folie 2 - &amp;quot;GmbH Neu&amp;quot;&quot;/&gt;&lt;property id=&quot;20307&quot; value=&quot;346&quot;/&gt;&lt;/object&gt;&lt;object type=&quot;3&quot; unique_id=&quot;10006&quot;&gt;&lt;property id=&quot;20148&quot; value=&quot;5&quot;/&gt;&lt;property id=&quot;20300&quot; value=&quot;Folie 3 - &amp;quot;Folientitel&amp;quot;&quot;/&gt;&lt;property id=&quot;20307&quot; value=&quot;344&quot;/&gt;&lt;/object&gt;&lt;object type=&quot;3&quot; unique_id=&quot;10007&quot;&gt;&lt;property id=&quot;20148&quot; value=&quot;5&quot;/&gt;&lt;property id=&quot;20300&quot; value=&quot;Folie 4 - &amp;quot;Folientitel&amp;quot;&quot;/&gt;&lt;property id=&quot;20307&quot; value=&quot;343&quot;/&gt;&lt;/object&gt;&lt;object type=&quot;3&quot; unique_id=&quot;10008&quot;&gt;&lt;property id=&quot;20148&quot; value=&quot;5&quot;/&gt;&lt;property id=&quot;20300&quot; value=&quot;Folie 5 - &amp;quot;Agenda&amp;quot;&quot;/&gt;&lt;property id=&quot;20307&quot; value=&quot;322&quot;/&gt;&lt;/object&gt;&lt;object type=&quot;3&quot; unique_id=&quot;10009&quot;&gt;&lt;property id=&quot;20148&quot; value=&quot;5&quot;/&gt;&lt;property id=&quot;20300&quot; value=&quot;Folie 6 - &amp;quot;Darstellung: Entwurf GesRÄG 2013&amp;quot;&quot;/&gt;&lt;property id=&quot;20307&quot; value=&quot;323&quot;/&gt;&lt;/object&gt;&lt;object type=&quot;3&quot; unique_id=&quot;10010&quot;&gt;&lt;property id=&quot;20148&quot; value=&quot;5&quot;/&gt;&lt;property id=&quot;20300&quot; value=&quot;Folie 7 - &amp;quot;Reduktion des GmbH Mindeststammkapitals I&amp;quot;&quot;/&gt;&lt;property id=&quot;20307&quot; value=&quot;324&quot;/&gt;&lt;/object&gt;&lt;object type=&quot;3&quot; unique_id=&quot;10011&quot;&gt;&lt;property id=&quot;20148&quot; value=&quot;5&quot;/&gt;&lt;property id=&quot;20300&quot; value=&quot;Folie 8 - &amp;quot;Reduktion des GmbH Mindeststammkapitals II&amp;quot;&quot;/&gt;&lt;property id=&quot;20307&quot; value=&quot;326&quot;/&gt;&lt;/object&gt;&lt;object type=&quot;3&quot; unique_id=&quot;10012&quot;&gt;&lt;property id=&quot;20148&quot; value=&quot;5&quot;/&gt;&lt;property id=&quot;20300&quot; value=&quot;Folie 9 - &amp;quot;Auswirkungen auf sonstige Gründungskosten&amp;quot;&quot;/&gt;&lt;property id=&quot;20307&quot; value=&quot;327&quot;/&gt;&lt;/object&gt;&lt;object type=&quot;3&quot; unique_id=&quot;10013&quot;&gt;&lt;property id=&quot;20148&quot; value=&quot;5&quot;/&gt;&lt;property id=&quot;20300&quot; value=&quot;Folie 10&quot;/&gt;&lt;property id=&quot;20307&quot; value=&quot;347&quot;/&gt;&lt;/object&gt;&lt;object type=&quot;3&quot; unique_id=&quot;10014&quot;&gt;&lt;property id=&quot;20148&quot; value=&quot;5&quot;/&gt;&lt;property id=&quot;20300&quot; value=&quot;Folie 11 - &amp;quot;Kontakt&amp;quot;&quot;/&gt;&lt;property id=&quot;20307&quot; value=&quot;330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6GAqFYfU62e4bIiomE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ujF8rQcEiEuSNYsrRH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7uWDHpN0G.VAwkrUx51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N1fXAauUin5NqWdqgO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8YswEU1kC2L4A8e9F9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meuOKy8UaXjgdqq3wm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3YIitqN029CU_IErU7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6GAqFYfU62e4bIiomE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ujF8rQcEiEuSNYsrRH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7uWDHpN0G.VAwkrUx51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N1fXAauUin5NqWdqgOT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8YswEU1kC2L4A8e9F9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6GAqFYfU62e4bIiomEh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ujF8rQcEiEuSNYsrRHN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7uWDHpN0G.VAwkrUx51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N1fXAauUin5NqWdqgOT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8YswEU1kC2L4A8e9F9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meuOKy8UaXjgdqq3wm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3YIitqN029CU_IErU7F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03YflULESDIsxtKStG3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MdApLn70u.jW9WD0t43w"/>
</p:tagLst>
</file>

<file path=ppt/theme/theme1.xml><?xml version="1.0" encoding="utf-8"?>
<a:theme xmlns:a="http://schemas.openxmlformats.org/drawingml/2006/main" name="6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1569</Words>
  <Application>Microsoft Office PowerPoint</Application>
  <PresentationFormat>Overheadfolien</PresentationFormat>
  <Paragraphs>269</Paragraphs>
  <Slides>26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Courier New</vt:lpstr>
      <vt:lpstr>Geneva</vt:lpstr>
      <vt:lpstr>Symbol</vt:lpstr>
      <vt:lpstr>Times New Roman</vt:lpstr>
      <vt:lpstr>Verdana</vt:lpstr>
      <vt:lpstr>Wingdings</vt:lpstr>
      <vt:lpstr>6_Office-Design</vt:lpstr>
      <vt:lpstr>2_Benutzerdefiniertes Design</vt:lpstr>
      <vt:lpstr>3_Benutzerdefiniertes Design</vt:lpstr>
      <vt:lpstr>4_Benutzerdefiniertes Design</vt:lpstr>
      <vt:lpstr>5_Benutzerdefiniertes Design</vt:lpstr>
      <vt:lpstr>think-cell Slide</vt:lpstr>
      <vt:lpstr>Datenschutzrechtliche Fragen in der COVID-Krise  Vom Umgang mit sensiblen Erkrankungsdaten bis zu datenschutzrechtlichen Themen im Home Office    2.4.2020  Axel Anderl, Nino Tlapak</vt:lpstr>
      <vt:lpstr>PowerPoint-Präsentation</vt:lpstr>
      <vt:lpstr>Ansprechpartner</vt:lpstr>
      <vt:lpstr>Agenda</vt:lpstr>
      <vt:lpstr>Verarbeitung von Daten über eine (potentielle) Infektion  Rechtsgrundlagen</vt:lpstr>
      <vt:lpstr>Datenschutzrechtliche Grundlagen </vt:lpstr>
      <vt:lpstr>Datenschutzrechtliche Grundlagen </vt:lpstr>
      <vt:lpstr>Datenschutzrechtliche Grundlagen </vt:lpstr>
      <vt:lpstr>Verarbeitung von Daten über eine (potentielle) Infektion Weitergabe / Übermittlung </vt:lpstr>
      <vt:lpstr>Datenübermittlung in Zusammenhang mit COVID-19 </vt:lpstr>
      <vt:lpstr>Datenübermittlung in Zusammenhang mit COVID-19 </vt:lpstr>
      <vt:lpstr>Datenübermittlung in Zusammenhang mit COVID-19 </vt:lpstr>
      <vt:lpstr>Verarbeitung von Daten über eine (potentielle) Infektion Angemessene Sicherheitsmaßnahmen</vt:lpstr>
      <vt:lpstr>Datenschutzrechtliche Grundlagen</vt:lpstr>
      <vt:lpstr>Datenverarbeitung in Zusammenhang mit COVID-19  </vt:lpstr>
      <vt:lpstr>Aktuelle COVID-Situation Weitere datenschutzrechtliche Implikationen</vt:lpstr>
      <vt:lpstr>Aktuelle To Dos in Zusammenhang mit COVID-19 </vt:lpstr>
      <vt:lpstr>Aktuelle To Dos in Zusammenhang mit COVID-19</vt:lpstr>
      <vt:lpstr>Aktuelle To Dos in Zusammenhang mit COVID-19</vt:lpstr>
      <vt:lpstr>Aktuelle COVID-Situation Datenschutzverstoß: Was nun? </vt:lpstr>
      <vt:lpstr>Datenschutzrechtliche Grundlagen </vt:lpstr>
      <vt:lpstr>Datenverarbeitung in Zusammenhang mit COVID-19 </vt:lpstr>
      <vt:lpstr>Weitere Auswirkungen der aktuellen Situation Datenschutz im Home Office</vt:lpstr>
      <vt:lpstr>Aktuelle To Dos in Zusammenhang mit COVID-19  </vt:lpstr>
      <vt:lpstr>Aktuelle To Dos in Zusammenhang mit COVID-19  </vt:lpstr>
      <vt:lpstr>Ansprechpartner</vt:lpstr>
    </vt:vector>
  </TitlesOfParts>
  <Company>Lukas 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Tlapak Nino</dc:creator>
  <cp:lastModifiedBy>Brandauer, Karina (LNG-VIE)</cp:lastModifiedBy>
  <cp:revision>2310</cp:revision>
  <cp:lastPrinted>2011-10-13T09:29:06Z</cp:lastPrinted>
  <dcterms:created xsi:type="dcterms:W3CDTF">2012-01-23T16:27:06Z</dcterms:created>
  <dcterms:modified xsi:type="dcterms:W3CDTF">2020-04-06T16:57:31Z</dcterms:modified>
</cp:coreProperties>
</file>